
<file path=[Content_Types].xml><?xml version="1.0" encoding="utf-8"?>
<Types xmlns="http://schemas.openxmlformats.org/package/2006/content-types">
  <Default Extension="mp3" ContentType="audio/unknown"/>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74" r:id="rId4"/>
    <p:sldId id="257" r:id="rId5"/>
    <p:sldId id="287" r:id="rId6"/>
    <p:sldId id="260" r:id="rId7"/>
    <p:sldId id="261" r:id="rId8"/>
    <p:sldId id="275" r:id="rId9"/>
    <p:sldId id="262" r:id="rId10"/>
    <p:sldId id="281" r:id="rId11"/>
    <p:sldId id="277" r:id="rId12"/>
    <p:sldId id="280" r:id="rId13"/>
    <p:sldId id="279" r:id="rId14"/>
    <p:sldId id="278" r:id="rId15"/>
    <p:sldId id="276" r:id="rId16"/>
    <p:sldId id="263" r:id="rId17"/>
    <p:sldId id="265" r:id="rId18"/>
    <p:sldId id="259" r:id="rId19"/>
    <p:sldId id="282" r:id="rId20"/>
    <p:sldId id="264" r:id="rId21"/>
    <p:sldId id="286" r:id="rId22"/>
    <p:sldId id="266" r:id="rId23"/>
    <p:sldId id="285" r:id="rId24"/>
    <p:sldId id="267" r:id="rId25"/>
    <p:sldId id="268" r:id="rId26"/>
    <p:sldId id="269" r:id="rId27"/>
    <p:sldId id="270" r:id="rId28"/>
    <p:sldId id="283" r:id="rId29"/>
    <p:sldId id="271" r:id="rId30"/>
    <p:sldId id="272" r:id="rId31"/>
    <p:sldId id="273" r:id="rId32"/>
    <p:sldId id="284" r:id="rId33"/>
  </p:sldIdLst>
  <p:sldSz cx="9144000" cy="6858000" type="screen4x3"/>
  <p:notesSz cx="7077075" cy="9363075"/>
  <p:photoAlbum layout="2pic"/>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57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377832-BE42-4A10-A2F9-8A78794FE88E}" type="datetimeFigureOut">
              <a:rPr lang="en-US" smtClean="0"/>
              <a:t>8/24/2018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D4774-B738-4853-8EBB-0E6472193A1F}" type="slidenum">
              <a:rPr lang="en-US" smtClean="0"/>
              <a:t>‹#›</a:t>
            </a:fld>
            <a:endParaRPr lang="en-US"/>
          </a:p>
        </p:txBody>
      </p:sp>
    </p:spTree>
    <p:extLst>
      <p:ext uri="{BB962C8B-B14F-4D97-AF65-F5344CB8AC3E}">
        <p14:creationId xmlns:p14="http://schemas.microsoft.com/office/powerpoint/2010/main" val="3284613749"/>
      </p:ext>
    </p:extLst>
  </p:cSld>
  <p:clrMapOvr>
    <a:masterClrMapping/>
  </p:clrMapOvr>
  <mc:AlternateContent xmlns:mc="http://schemas.openxmlformats.org/markup-compatibility/2006" xmlns:p14="http://schemas.microsoft.com/office/powerpoint/2010/main">
    <mc:Choice Requires="p14">
      <p:transition p14:dur="250" advClick="0" advTm="9000"/>
    </mc:Choice>
    <mc:Fallback xmlns="">
      <p:transition advClick="0" advTm="9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377832-BE42-4A10-A2F9-8A78794FE88E}" type="datetimeFigureOut">
              <a:rPr lang="en-US" smtClean="0"/>
              <a:t>8/24/2018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D4774-B738-4853-8EBB-0E6472193A1F}" type="slidenum">
              <a:rPr lang="en-US" smtClean="0"/>
              <a:t>‹#›</a:t>
            </a:fld>
            <a:endParaRPr lang="en-US"/>
          </a:p>
        </p:txBody>
      </p:sp>
    </p:spTree>
    <p:extLst>
      <p:ext uri="{BB962C8B-B14F-4D97-AF65-F5344CB8AC3E}">
        <p14:creationId xmlns:p14="http://schemas.microsoft.com/office/powerpoint/2010/main" val="4233648030"/>
      </p:ext>
    </p:extLst>
  </p:cSld>
  <p:clrMapOvr>
    <a:masterClrMapping/>
  </p:clrMapOvr>
  <mc:AlternateContent xmlns:mc="http://schemas.openxmlformats.org/markup-compatibility/2006" xmlns:p14="http://schemas.microsoft.com/office/powerpoint/2010/main">
    <mc:Choice Requires="p14">
      <p:transition p14:dur="250" advClick="0" advTm="9000"/>
    </mc:Choice>
    <mc:Fallback xmlns="">
      <p:transition advClick="0" advTm="9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377832-BE42-4A10-A2F9-8A78794FE88E}" type="datetimeFigureOut">
              <a:rPr lang="en-US" smtClean="0"/>
              <a:t>8/24/2018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D4774-B738-4853-8EBB-0E6472193A1F}" type="slidenum">
              <a:rPr lang="en-US" smtClean="0"/>
              <a:t>‹#›</a:t>
            </a:fld>
            <a:endParaRPr lang="en-US"/>
          </a:p>
        </p:txBody>
      </p:sp>
    </p:spTree>
    <p:extLst>
      <p:ext uri="{BB962C8B-B14F-4D97-AF65-F5344CB8AC3E}">
        <p14:creationId xmlns:p14="http://schemas.microsoft.com/office/powerpoint/2010/main" val="3161776536"/>
      </p:ext>
    </p:extLst>
  </p:cSld>
  <p:clrMapOvr>
    <a:masterClrMapping/>
  </p:clrMapOvr>
  <mc:AlternateContent xmlns:mc="http://schemas.openxmlformats.org/markup-compatibility/2006" xmlns:p14="http://schemas.microsoft.com/office/powerpoint/2010/main">
    <mc:Choice Requires="p14">
      <p:transition p14:dur="250" advClick="0" advTm="9000"/>
    </mc:Choice>
    <mc:Fallback xmlns="">
      <p:transition advClick="0" advTm="9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377832-BE42-4A10-A2F9-8A78794FE88E}" type="datetimeFigureOut">
              <a:rPr lang="en-US" smtClean="0"/>
              <a:t>8/24/2018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D4774-B738-4853-8EBB-0E6472193A1F}" type="slidenum">
              <a:rPr lang="en-US" smtClean="0"/>
              <a:t>‹#›</a:t>
            </a:fld>
            <a:endParaRPr lang="en-US"/>
          </a:p>
        </p:txBody>
      </p:sp>
    </p:spTree>
    <p:extLst>
      <p:ext uri="{BB962C8B-B14F-4D97-AF65-F5344CB8AC3E}">
        <p14:creationId xmlns:p14="http://schemas.microsoft.com/office/powerpoint/2010/main" val="3890141114"/>
      </p:ext>
    </p:extLst>
  </p:cSld>
  <p:clrMapOvr>
    <a:masterClrMapping/>
  </p:clrMapOvr>
  <mc:AlternateContent xmlns:mc="http://schemas.openxmlformats.org/markup-compatibility/2006" xmlns:p14="http://schemas.microsoft.com/office/powerpoint/2010/main">
    <mc:Choice Requires="p14">
      <p:transition p14:dur="250" advClick="0" advTm="9000"/>
    </mc:Choice>
    <mc:Fallback xmlns="">
      <p:transition advClick="0" advTm="9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377832-BE42-4A10-A2F9-8A78794FE88E}" type="datetimeFigureOut">
              <a:rPr lang="en-US" smtClean="0"/>
              <a:t>8/24/2018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D4774-B738-4853-8EBB-0E6472193A1F}" type="slidenum">
              <a:rPr lang="en-US" smtClean="0"/>
              <a:t>‹#›</a:t>
            </a:fld>
            <a:endParaRPr lang="en-US"/>
          </a:p>
        </p:txBody>
      </p:sp>
    </p:spTree>
    <p:extLst>
      <p:ext uri="{BB962C8B-B14F-4D97-AF65-F5344CB8AC3E}">
        <p14:creationId xmlns:p14="http://schemas.microsoft.com/office/powerpoint/2010/main" val="270518012"/>
      </p:ext>
    </p:extLst>
  </p:cSld>
  <p:clrMapOvr>
    <a:masterClrMapping/>
  </p:clrMapOvr>
  <mc:AlternateContent xmlns:mc="http://schemas.openxmlformats.org/markup-compatibility/2006" xmlns:p14="http://schemas.microsoft.com/office/powerpoint/2010/main">
    <mc:Choice Requires="p14">
      <p:transition p14:dur="250" advClick="0" advTm="9000"/>
    </mc:Choice>
    <mc:Fallback xmlns="">
      <p:transition advClick="0" advTm="9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377832-BE42-4A10-A2F9-8A78794FE88E}" type="datetimeFigureOut">
              <a:rPr lang="en-US" smtClean="0"/>
              <a:t>8/24/2018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D4774-B738-4853-8EBB-0E6472193A1F}" type="slidenum">
              <a:rPr lang="en-US" smtClean="0"/>
              <a:t>‹#›</a:t>
            </a:fld>
            <a:endParaRPr lang="en-US"/>
          </a:p>
        </p:txBody>
      </p:sp>
    </p:spTree>
    <p:extLst>
      <p:ext uri="{BB962C8B-B14F-4D97-AF65-F5344CB8AC3E}">
        <p14:creationId xmlns:p14="http://schemas.microsoft.com/office/powerpoint/2010/main" val="3329643302"/>
      </p:ext>
    </p:extLst>
  </p:cSld>
  <p:clrMapOvr>
    <a:masterClrMapping/>
  </p:clrMapOvr>
  <mc:AlternateContent xmlns:mc="http://schemas.openxmlformats.org/markup-compatibility/2006" xmlns:p14="http://schemas.microsoft.com/office/powerpoint/2010/main">
    <mc:Choice Requires="p14">
      <p:transition p14:dur="250" advClick="0" advTm="9000"/>
    </mc:Choice>
    <mc:Fallback xmlns="">
      <p:transition advClick="0" advTm="9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377832-BE42-4A10-A2F9-8A78794FE88E}" type="datetimeFigureOut">
              <a:rPr lang="en-US" smtClean="0"/>
              <a:t>8/24/2018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9D4774-B738-4853-8EBB-0E6472193A1F}" type="slidenum">
              <a:rPr lang="en-US" smtClean="0"/>
              <a:t>‹#›</a:t>
            </a:fld>
            <a:endParaRPr lang="en-US"/>
          </a:p>
        </p:txBody>
      </p:sp>
    </p:spTree>
    <p:extLst>
      <p:ext uri="{BB962C8B-B14F-4D97-AF65-F5344CB8AC3E}">
        <p14:creationId xmlns:p14="http://schemas.microsoft.com/office/powerpoint/2010/main" val="2938866914"/>
      </p:ext>
    </p:extLst>
  </p:cSld>
  <p:clrMapOvr>
    <a:masterClrMapping/>
  </p:clrMapOvr>
  <mc:AlternateContent xmlns:mc="http://schemas.openxmlformats.org/markup-compatibility/2006" xmlns:p14="http://schemas.microsoft.com/office/powerpoint/2010/main">
    <mc:Choice Requires="p14">
      <p:transition p14:dur="250" advClick="0" advTm="9000"/>
    </mc:Choice>
    <mc:Fallback xmlns="">
      <p:transition advClick="0" advTm="9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377832-BE42-4A10-A2F9-8A78794FE88E}" type="datetimeFigureOut">
              <a:rPr lang="en-US" smtClean="0"/>
              <a:t>8/24/2018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9D4774-B738-4853-8EBB-0E6472193A1F}" type="slidenum">
              <a:rPr lang="en-US" smtClean="0"/>
              <a:t>‹#›</a:t>
            </a:fld>
            <a:endParaRPr lang="en-US"/>
          </a:p>
        </p:txBody>
      </p:sp>
    </p:spTree>
    <p:extLst>
      <p:ext uri="{BB962C8B-B14F-4D97-AF65-F5344CB8AC3E}">
        <p14:creationId xmlns:p14="http://schemas.microsoft.com/office/powerpoint/2010/main" val="2508325267"/>
      </p:ext>
    </p:extLst>
  </p:cSld>
  <p:clrMapOvr>
    <a:masterClrMapping/>
  </p:clrMapOvr>
  <mc:AlternateContent xmlns:mc="http://schemas.openxmlformats.org/markup-compatibility/2006" xmlns:p14="http://schemas.microsoft.com/office/powerpoint/2010/main">
    <mc:Choice Requires="p14">
      <p:transition p14:dur="250" advClick="0" advTm="9000"/>
    </mc:Choice>
    <mc:Fallback xmlns="">
      <p:transition advClick="0" advTm="9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377832-BE42-4A10-A2F9-8A78794FE88E}" type="datetimeFigureOut">
              <a:rPr lang="en-US" smtClean="0"/>
              <a:t>8/24/2018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9D4774-B738-4853-8EBB-0E6472193A1F}" type="slidenum">
              <a:rPr lang="en-US" smtClean="0"/>
              <a:t>‹#›</a:t>
            </a:fld>
            <a:endParaRPr lang="en-US"/>
          </a:p>
        </p:txBody>
      </p:sp>
    </p:spTree>
    <p:extLst>
      <p:ext uri="{BB962C8B-B14F-4D97-AF65-F5344CB8AC3E}">
        <p14:creationId xmlns:p14="http://schemas.microsoft.com/office/powerpoint/2010/main" val="2292324527"/>
      </p:ext>
    </p:extLst>
  </p:cSld>
  <p:clrMapOvr>
    <a:masterClrMapping/>
  </p:clrMapOvr>
  <mc:AlternateContent xmlns:mc="http://schemas.openxmlformats.org/markup-compatibility/2006" xmlns:p14="http://schemas.microsoft.com/office/powerpoint/2010/main">
    <mc:Choice Requires="p14">
      <p:transition p14:dur="250" advClick="0" advTm="9000"/>
    </mc:Choice>
    <mc:Fallback xmlns="">
      <p:transition advClick="0" advTm="9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377832-BE42-4A10-A2F9-8A78794FE88E}" type="datetimeFigureOut">
              <a:rPr lang="en-US" smtClean="0"/>
              <a:t>8/24/2018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D4774-B738-4853-8EBB-0E6472193A1F}" type="slidenum">
              <a:rPr lang="en-US" smtClean="0"/>
              <a:t>‹#›</a:t>
            </a:fld>
            <a:endParaRPr lang="en-US"/>
          </a:p>
        </p:txBody>
      </p:sp>
    </p:spTree>
    <p:extLst>
      <p:ext uri="{BB962C8B-B14F-4D97-AF65-F5344CB8AC3E}">
        <p14:creationId xmlns:p14="http://schemas.microsoft.com/office/powerpoint/2010/main" val="1860448598"/>
      </p:ext>
    </p:extLst>
  </p:cSld>
  <p:clrMapOvr>
    <a:masterClrMapping/>
  </p:clrMapOvr>
  <mc:AlternateContent xmlns:mc="http://schemas.openxmlformats.org/markup-compatibility/2006" xmlns:p14="http://schemas.microsoft.com/office/powerpoint/2010/main">
    <mc:Choice Requires="p14">
      <p:transition p14:dur="250" advClick="0" advTm="9000"/>
    </mc:Choice>
    <mc:Fallback xmlns="">
      <p:transition advClick="0" advTm="9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377832-BE42-4A10-A2F9-8A78794FE88E}" type="datetimeFigureOut">
              <a:rPr lang="en-US" smtClean="0"/>
              <a:t>8/24/2018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D4774-B738-4853-8EBB-0E6472193A1F}" type="slidenum">
              <a:rPr lang="en-US" smtClean="0"/>
              <a:t>‹#›</a:t>
            </a:fld>
            <a:endParaRPr lang="en-US"/>
          </a:p>
        </p:txBody>
      </p:sp>
    </p:spTree>
    <p:extLst>
      <p:ext uri="{BB962C8B-B14F-4D97-AF65-F5344CB8AC3E}">
        <p14:creationId xmlns:p14="http://schemas.microsoft.com/office/powerpoint/2010/main" val="3580292645"/>
      </p:ext>
    </p:extLst>
  </p:cSld>
  <p:clrMapOvr>
    <a:masterClrMapping/>
  </p:clrMapOvr>
  <mc:AlternateContent xmlns:mc="http://schemas.openxmlformats.org/markup-compatibility/2006" xmlns:p14="http://schemas.microsoft.com/office/powerpoint/2010/main">
    <mc:Choice Requires="p14">
      <p:transition p14:dur="250" advClick="0" advTm="9000"/>
    </mc:Choice>
    <mc:Fallback xmlns="">
      <p:transition advClick="0" advTm="9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377832-BE42-4A10-A2F9-8A78794FE88E}" type="datetimeFigureOut">
              <a:rPr lang="en-US" smtClean="0"/>
              <a:t>8/24/2018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9D4774-B738-4853-8EBB-0E6472193A1F}" type="slidenum">
              <a:rPr lang="en-US" smtClean="0"/>
              <a:t>‹#›</a:t>
            </a:fld>
            <a:endParaRPr lang="en-US"/>
          </a:p>
        </p:txBody>
      </p:sp>
    </p:spTree>
    <p:extLst>
      <p:ext uri="{BB962C8B-B14F-4D97-AF65-F5344CB8AC3E}">
        <p14:creationId xmlns:p14="http://schemas.microsoft.com/office/powerpoint/2010/main" val="3878517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advClick="0" advTm="9000"/>
    </mc:Choice>
    <mc:Fallback xmlns="">
      <p:transition advClick="0" advTm="9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txBody>
          <a:bodyPr>
            <a:normAutofit/>
          </a:bodyPr>
          <a:lstStyle/>
          <a:p>
            <a:r>
              <a:rPr lang="en-US" dirty="0" smtClean="0"/>
              <a:t>Celebration of a Life Well-Lived</a:t>
            </a:r>
            <a:br>
              <a:rPr lang="en-US" dirty="0" smtClean="0"/>
            </a:br>
            <a:endParaRPr lang="en-US" dirty="0"/>
          </a:p>
        </p:txBody>
      </p:sp>
      <p:sp>
        <p:nvSpPr>
          <p:cNvPr id="3" name="Subtitle 2"/>
          <p:cNvSpPr>
            <a:spLocks noGrp="1"/>
          </p:cNvSpPr>
          <p:nvPr>
            <p:ph type="subTitle" idx="1"/>
          </p:nvPr>
        </p:nvSpPr>
        <p:spPr>
          <a:xfrm>
            <a:off x="1371600" y="5029200"/>
            <a:ext cx="6400800" cy="1231710"/>
          </a:xfrm>
        </p:spPr>
        <p:txBody>
          <a:bodyPr>
            <a:normAutofit/>
          </a:bodyPr>
          <a:lstStyle/>
          <a:p>
            <a:r>
              <a:rPr lang="en-US" sz="4000" dirty="0">
                <a:solidFill>
                  <a:prstClr val="black"/>
                </a:solidFill>
                <a:ea typeface="+mj-ea"/>
                <a:cs typeface="+mj-cs"/>
              </a:rPr>
              <a:t>Arthur </a:t>
            </a:r>
            <a:r>
              <a:rPr lang="en-US" sz="4000" dirty="0" smtClean="0">
                <a:solidFill>
                  <a:prstClr val="black"/>
                </a:solidFill>
                <a:ea typeface="+mj-ea"/>
                <a:cs typeface="+mj-cs"/>
              </a:rPr>
              <a:t>Allen </a:t>
            </a:r>
            <a:r>
              <a:rPr lang="en-US" sz="4000" dirty="0">
                <a:solidFill>
                  <a:prstClr val="black"/>
                </a:solidFill>
                <a:ea typeface="+mj-ea"/>
                <a:cs typeface="+mj-cs"/>
              </a:rPr>
              <a:t>Gaskins</a:t>
            </a:r>
            <a:br>
              <a:rPr lang="en-US" sz="4000" dirty="0">
                <a:solidFill>
                  <a:prstClr val="black"/>
                </a:solidFill>
                <a:ea typeface="+mj-ea"/>
                <a:cs typeface="+mj-cs"/>
              </a:rPr>
            </a:br>
            <a:r>
              <a:rPr lang="en-US" sz="2800" dirty="0">
                <a:solidFill>
                  <a:prstClr val="black"/>
                </a:solidFill>
                <a:ea typeface="+mj-ea"/>
                <a:cs typeface="+mj-cs"/>
              </a:rPr>
              <a:t>8/29/1918 – </a:t>
            </a:r>
            <a:r>
              <a:rPr lang="en-US" sz="2800" dirty="0" smtClean="0">
                <a:solidFill>
                  <a:prstClr val="black"/>
                </a:solidFill>
                <a:ea typeface="+mj-ea"/>
                <a:cs typeface="+mj-cs"/>
              </a:rPr>
              <a:t>6/17/2018</a:t>
            </a:r>
            <a:endParaRPr lang="en-US" sz="2800" dirty="0"/>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9000"/>
                    </a14:imgEffect>
                  </a14:imgLayer>
                </a14:imgProps>
              </a:ext>
              <a:ext uri="{28A0092B-C50C-407E-A947-70E740481C1C}">
                <a14:useLocalDpi xmlns:a14="http://schemas.microsoft.com/office/drawing/2010/main" val="0"/>
              </a:ext>
            </a:extLst>
          </a:blip>
          <a:stretch>
            <a:fillRect/>
          </a:stretch>
        </p:blipFill>
        <p:spPr>
          <a:xfrm>
            <a:off x="2057400" y="1524000"/>
            <a:ext cx="5029200" cy="3340290"/>
          </a:xfrm>
          <a:prstGeom prst="rect">
            <a:avLst/>
          </a:prstGeom>
        </p:spPr>
      </p:pic>
    </p:spTree>
    <p:extLst>
      <p:ext uri="{BB962C8B-B14F-4D97-AF65-F5344CB8AC3E}">
        <p14:creationId xmlns:p14="http://schemas.microsoft.com/office/powerpoint/2010/main" val="33223058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User\user\Pictures\VMB\Art\Celebration of Life\MILITARY\1941 Ft Benning0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0112"/>
            <a:ext cx="4572000" cy="30007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 y="3581400"/>
            <a:ext cx="3886200" cy="1754326"/>
          </a:xfrm>
          <a:prstGeom prst="rect">
            <a:avLst/>
          </a:prstGeom>
          <a:noFill/>
        </p:spPr>
        <p:txBody>
          <a:bodyPr wrap="square" rtlCol="0">
            <a:spAutoFit/>
          </a:bodyPr>
          <a:lstStyle/>
          <a:p>
            <a:r>
              <a:rPr lang="en-US" dirty="0" smtClean="0"/>
              <a:t>In October 1941 he was again sent to Ft. Knox to Communications School.  He was scheduled to leave the service in January 1942, but Pearl Harbor was bombed and everyone was then </a:t>
            </a:r>
          </a:p>
          <a:p>
            <a:r>
              <a:rPr lang="en-US" dirty="0" smtClean="0"/>
              <a:t>“in for the duration”</a:t>
            </a:r>
            <a:endParaRPr lang="en-US" dirty="0"/>
          </a:p>
        </p:txBody>
      </p:sp>
      <p:pic>
        <p:nvPicPr>
          <p:cNvPr id="5" name="Picture 2" descr="E:\User\user\Pictures\VMB\Art\Celebration of Life\MILITARY\ArtGaskinsMilService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3151825"/>
            <a:ext cx="4191000" cy="30896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634366" y="6324600"/>
            <a:ext cx="4423968" cy="369332"/>
          </a:xfrm>
          <a:prstGeom prst="rect">
            <a:avLst/>
          </a:prstGeom>
        </p:spPr>
        <p:txBody>
          <a:bodyPr wrap="none">
            <a:spAutoFit/>
          </a:bodyPr>
          <a:lstStyle/>
          <a:p>
            <a:r>
              <a:rPr lang="en-US" dirty="0" smtClean="0"/>
              <a:t> Completion of Radio Operators Course  1942</a:t>
            </a:r>
            <a:endParaRPr lang="en-US" dirty="0"/>
          </a:p>
        </p:txBody>
      </p:sp>
    </p:spTree>
    <p:extLst>
      <p:ext uri="{BB962C8B-B14F-4D97-AF65-F5344CB8AC3E}">
        <p14:creationId xmlns:p14="http://schemas.microsoft.com/office/powerpoint/2010/main" val="2439411029"/>
      </p:ext>
    </p:extLst>
  </p:cSld>
  <p:clrMapOvr>
    <a:masterClrMapping/>
  </p:clrMapOvr>
  <mc:AlternateContent xmlns:mc="http://schemas.openxmlformats.org/markup-compatibility/2006">
    <mc:Choice xmlns:p14="http://schemas.microsoft.com/office/powerpoint/2010/main" Requires="p14">
      <p:transition p14:dur="250" advClick="0" advTm="14000"/>
    </mc:Choice>
    <mc:Fallback>
      <p:transition advClick="0" advTm="14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458492" y="1828800"/>
            <a:ext cx="4038600" cy="2738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4" name="Text Box 8"/>
          <p:cNvSpPr txBox="1">
            <a:spLocks noChangeArrowheads="1"/>
          </p:cNvSpPr>
          <p:nvPr/>
        </p:nvSpPr>
        <p:spPr bwMode="auto">
          <a:xfrm>
            <a:off x="534692" y="4724400"/>
            <a:ext cx="38862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dirty="0">
                <a:latin typeface="Arial" pitchFamily="34" charset="0"/>
              </a:rPr>
              <a:t>DETAIL BARRACK AT</a:t>
            </a:r>
          </a:p>
          <a:p>
            <a:pPr algn="ctr">
              <a:spcBef>
                <a:spcPct val="50000"/>
              </a:spcBef>
            </a:pPr>
            <a:r>
              <a:rPr lang="en-US" altLang="en-US" b="1" dirty="0">
                <a:latin typeface="Arial" pitchFamily="34" charset="0"/>
              </a:rPr>
              <a:t>SAND HILL</a:t>
            </a:r>
          </a:p>
          <a:p>
            <a:pPr algn="ctr">
              <a:spcBef>
                <a:spcPct val="50000"/>
              </a:spcBef>
            </a:pPr>
            <a:r>
              <a:rPr lang="en-US" altLang="en-US" b="1" dirty="0">
                <a:latin typeface="Arial" pitchFamily="34" charset="0"/>
              </a:rPr>
              <a:t>FT. BENNING</a:t>
            </a:r>
          </a:p>
          <a:p>
            <a:pPr algn="ctr">
              <a:spcBef>
                <a:spcPct val="50000"/>
              </a:spcBef>
            </a:pPr>
            <a:r>
              <a:rPr lang="en-US" altLang="en-US" b="1" dirty="0">
                <a:latin typeface="Arial" pitchFamily="34" charset="0"/>
              </a:rPr>
              <a:t>E. Co. 66</a:t>
            </a:r>
            <a:r>
              <a:rPr lang="en-US" altLang="en-US" b="1" baseline="30000" dirty="0">
                <a:latin typeface="Arial" pitchFamily="34" charset="0"/>
              </a:rPr>
              <a:t>TH</a:t>
            </a:r>
            <a:r>
              <a:rPr lang="en-US" altLang="en-US" b="1" dirty="0">
                <a:latin typeface="Arial" pitchFamily="34" charset="0"/>
              </a:rPr>
              <a:t> INFANTRY</a:t>
            </a:r>
          </a:p>
          <a:p>
            <a:pPr algn="ctr">
              <a:spcBef>
                <a:spcPct val="50000"/>
              </a:spcBef>
            </a:pPr>
            <a:r>
              <a:rPr lang="en-US" altLang="en-US" b="1" dirty="0">
                <a:latin typeface="Arial" pitchFamily="34" charset="0"/>
              </a:rPr>
              <a:t>2</a:t>
            </a:r>
            <a:r>
              <a:rPr lang="en-US" altLang="en-US" b="1" baseline="30000" dirty="0">
                <a:latin typeface="Arial" pitchFamily="34" charset="0"/>
              </a:rPr>
              <a:t>ND</a:t>
            </a:r>
            <a:r>
              <a:rPr lang="en-US" altLang="en-US" b="1" dirty="0">
                <a:latin typeface="Arial" pitchFamily="34" charset="0"/>
              </a:rPr>
              <a:t> ARMORED DIVISION</a:t>
            </a:r>
          </a:p>
        </p:txBody>
      </p:sp>
      <p:pic>
        <p:nvPicPr>
          <p:cNvPr id="4105" name="Picture 9"/>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572000" y="1828800"/>
            <a:ext cx="4038600" cy="281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6" name="Text Box 10"/>
          <p:cNvSpPr txBox="1">
            <a:spLocks noChangeArrowheads="1"/>
          </p:cNvSpPr>
          <p:nvPr/>
        </p:nvSpPr>
        <p:spPr bwMode="auto">
          <a:xfrm>
            <a:off x="4724400" y="4876800"/>
            <a:ext cx="3962400" cy="16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dirty="0">
                <a:latin typeface="Arial" pitchFamily="34" charset="0"/>
              </a:rPr>
              <a:t>BARRACK SCENE</a:t>
            </a:r>
          </a:p>
          <a:p>
            <a:pPr algn="ctr">
              <a:spcBef>
                <a:spcPct val="50000"/>
              </a:spcBef>
            </a:pPr>
            <a:r>
              <a:rPr lang="en-US" altLang="en-US" b="1" dirty="0">
                <a:latin typeface="Arial" pitchFamily="34" charset="0"/>
              </a:rPr>
              <a:t>1941</a:t>
            </a:r>
          </a:p>
          <a:p>
            <a:pPr algn="ctr">
              <a:spcBef>
                <a:spcPct val="50000"/>
              </a:spcBef>
            </a:pPr>
            <a:r>
              <a:rPr lang="en-US" altLang="en-US" b="1" dirty="0">
                <a:latin typeface="Arial" pitchFamily="34" charset="0"/>
              </a:rPr>
              <a:t>FT. BENNING</a:t>
            </a:r>
          </a:p>
          <a:p>
            <a:pPr algn="ctr">
              <a:spcBef>
                <a:spcPct val="50000"/>
              </a:spcBef>
            </a:pPr>
            <a:r>
              <a:rPr lang="en-US" altLang="en-US" b="1" dirty="0">
                <a:latin typeface="Arial" pitchFamily="34" charset="0"/>
              </a:rPr>
              <a:t>E-66</a:t>
            </a:r>
          </a:p>
        </p:txBody>
      </p:sp>
      <p:sp>
        <p:nvSpPr>
          <p:cNvPr id="2" name="Rectangle 1"/>
          <p:cNvSpPr/>
          <p:nvPr/>
        </p:nvSpPr>
        <p:spPr>
          <a:xfrm>
            <a:off x="2084522" y="0"/>
            <a:ext cx="5638800" cy="523220"/>
          </a:xfrm>
          <a:prstGeom prst="rect">
            <a:avLst/>
          </a:prstGeom>
        </p:spPr>
        <p:txBody>
          <a:bodyPr wrap="square">
            <a:spAutoFit/>
          </a:bodyPr>
          <a:lstStyle/>
          <a:p>
            <a:r>
              <a:rPr lang="en-US" altLang="en-US" sz="2800" dirty="0"/>
              <a:t>SECOND ARMORED </a:t>
            </a:r>
            <a:r>
              <a:rPr lang="en-US" altLang="en-US" sz="2800" dirty="0" smtClean="0"/>
              <a:t>DIVISION  1941</a:t>
            </a:r>
            <a:endParaRPr lang="en-US" sz="2800" dirty="0"/>
          </a:p>
        </p:txBody>
      </p:sp>
      <p:sp>
        <p:nvSpPr>
          <p:cNvPr id="3" name="Rectangle 2"/>
          <p:cNvSpPr/>
          <p:nvPr/>
        </p:nvSpPr>
        <p:spPr>
          <a:xfrm>
            <a:off x="507570" y="503847"/>
            <a:ext cx="7771108" cy="1286506"/>
          </a:xfrm>
          <a:prstGeom prst="rect">
            <a:avLst/>
          </a:prstGeom>
        </p:spPr>
        <p:txBody>
          <a:bodyPr wrap="square">
            <a:spAutoFit/>
          </a:bodyPr>
          <a:lstStyle/>
          <a:p>
            <a:pPr lvl="0" algn="ctr" fontAlgn="base">
              <a:spcBef>
                <a:spcPct val="20000"/>
              </a:spcBef>
              <a:spcAft>
                <a:spcPct val="0"/>
              </a:spcAft>
            </a:pPr>
            <a:r>
              <a:rPr lang="en-US" altLang="en-US" sz="2000" kern="0" dirty="0">
                <a:solidFill>
                  <a:srgbClr val="000000"/>
                </a:solidFill>
                <a:latin typeface="Arial"/>
              </a:rPr>
              <a:t>Ft. Benning, Georgia</a:t>
            </a:r>
          </a:p>
          <a:p>
            <a:pPr lvl="0" algn="ctr" fontAlgn="base">
              <a:spcBef>
                <a:spcPct val="20000"/>
              </a:spcBef>
              <a:spcAft>
                <a:spcPct val="0"/>
              </a:spcAft>
            </a:pPr>
            <a:r>
              <a:rPr lang="en-US" altLang="en-US" sz="2000" kern="0" dirty="0">
                <a:solidFill>
                  <a:srgbClr val="000000"/>
                </a:solidFill>
                <a:latin typeface="Arial"/>
              </a:rPr>
              <a:t>Louisiana Maneuvers</a:t>
            </a:r>
          </a:p>
          <a:p>
            <a:pPr lvl="0" algn="ctr" fontAlgn="base">
              <a:spcBef>
                <a:spcPct val="20000"/>
              </a:spcBef>
              <a:spcAft>
                <a:spcPct val="0"/>
              </a:spcAft>
            </a:pPr>
            <a:r>
              <a:rPr lang="en-US" altLang="en-US" sz="2000" kern="0" dirty="0">
                <a:solidFill>
                  <a:srgbClr val="000000"/>
                </a:solidFill>
                <a:latin typeface="Arial"/>
              </a:rPr>
              <a:t>(First large unit training since WW I</a:t>
            </a:r>
            <a:r>
              <a:rPr lang="en-US" altLang="en-US" sz="2800" kern="0" dirty="0">
                <a:solidFill>
                  <a:srgbClr val="000000"/>
                </a:solidFill>
                <a:latin typeface="Arial"/>
              </a:rPr>
              <a:t>)</a:t>
            </a:r>
          </a:p>
        </p:txBody>
      </p:sp>
    </p:spTree>
    <p:extLst>
      <p:ext uri="{BB962C8B-B14F-4D97-AF65-F5344CB8AC3E}">
        <p14:creationId xmlns:p14="http://schemas.microsoft.com/office/powerpoint/2010/main" val="3385113458"/>
      </p:ext>
    </p:extLst>
  </p:cSld>
  <p:clrMapOvr>
    <a:masterClrMapping/>
  </p:clrMapOvr>
  <mc:AlternateContent xmlns:mc="http://schemas.openxmlformats.org/markup-compatibility/2006" xmlns:p14="http://schemas.microsoft.com/office/powerpoint/2010/main">
    <mc:Choice Requires="p14">
      <p:transition p14:dur="250" advClick="0" advTm="9000"/>
    </mc:Choice>
    <mc:Fallback xmlns="">
      <p:transition advClick="0" advTm="9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7" name="Picture 7"/>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457200" y="914400"/>
            <a:ext cx="4038600" cy="2830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8" name="Text Box 8"/>
          <p:cNvSpPr txBox="1">
            <a:spLocks noChangeArrowheads="1"/>
          </p:cNvSpPr>
          <p:nvPr/>
        </p:nvSpPr>
        <p:spPr bwMode="auto">
          <a:xfrm>
            <a:off x="457200" y="3886200"/>
            <a:ext cx="3962400"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dirty="0">
                <a:latin typeface="Arial" pitchFamily="34" charset="0"/>
              </a:rPr>
              <a:t>1941 GENERAL PATTON</a:t>
            </a:r>
          </a:p>
          <a:p>
            <a:pPr algn="ctr">
              <a:spcBef>
                <a:spcPct val="50000"/>
              </a:spcBef>
            </a:pPr>
            <a:r>
              <a:rPr lang="en-US" altLang="en-US" b="1" dirty="0">
                <a:latin typeface="Arial" pitchFamily="34" charset="0"/>
              </a:rPr>
              <a:t>REVIEWING OPERATIOS WITH TROOPS OF 2</a:t>
            </a:r>
            <a:r>
              <a:rPr lang="en-US" altLang="en-US" b="1" baseline="30000" dirty="0">
                <a:latin typeface="Arial" pitchFamily="34" charset="0"/>
              </a:rPr>
              <a:t>ND</a:t>
            </a:r>
            <a:r>
              <a:rPr lang="en-US" altLang="en-US" b="1" dirty="0">
                <a:latin typeface="Arial" pitchFamily="34" charset="0"/>
              </a:rPr>
              <a:t> ARMORED DIVISION</a:t>
            </a:r>
          </a:p>
          <a:p>
            <a:pPr algn="ctr">
              <a:spcBef>
                <a:spcPct val="50000"/>
              </a:spcBef>
            </a:pPr>
            <a:r>
              <a:rPr lang="en-US" altLang="en-US" b="1" dirty="0">
                <a:latin typeface="Arial" pitchFamily="34" charset="0"/>
              </a:rPr>
              <a:t> FT. BENNING</a:t>
            </a:r>
          </a:p>
          <a:p>
            <a:pPr algn="ctr">
              <a:spcBef>
                <a:spcPct val="50000"/>
              </a:spcBef>
            </a:pPr>
            <a:r>
              <a:rPr lang="en-US" altLang="en-US" sz="1400" b="1" dirty="0">
                <a:latin typeface="Arial" pitchFamily="34" charset="0"/>
              </a:rPr>
              <a:t>On left side, man with pointing stick is General Patton</a:t>
            </a:r>
          </a:p>
        </p:txBody>
      </p:sp>
      <p:pic>
        <p:nvPicPr>
          <p:cNvPr id="10249" name="Picture 9"/>
          <p:cNvPicPr>
            <a:picLocks noGrp="1" noChangeAspect="1" noChangeArrowheads="1"/>
          </p:cNvPicPr>
          <p:nvPr>
            <p:ph sz="half" idx="2"/>
          </p:nvPr>
        </p:nvPicPr>
        <p:blipFill>
          <a:blip r:embed="rId3" cstate="print">
            <a:lum contrast="12000"/>
            <a:extLst>
              <a:ext uri="{28A0092B-C50C-407E-A947-70E740481C1C}">
                <a14:useLocalDpi xmlns:a14="http://schemas.microsoft.com/office/drawing/2010/main" val="0"/>
              </a:ext>
            </a:extLst>
          </a:blip>
          <a:srcRect/>
          <a:stretch>
            <a:fillRect/>
          </a:stretch>
        </p:blipFill>
        <p:spPr>
          <a:xfrm>
            <a:off x="4572000" y="1066800"/>
            <a:ext cx="4038600" cy="2686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50" name="Text Box 10"/>
          <p:cNvSpPr txBox="1">
            <a:spLocks noChangeArrowheads="1"/>
          </p:cNvSpPr>
          <p:nvPr/>
        </p:nvSpPr>
        <p:spPr bwMode="auto">
          <a:xfrm>
            <a:off x="4724400" y="4114800"/>
            <a:ext cx="38862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pitchFamily="34" charset="0"/>
              </a:rPr>
              <a:t>1941 DRESS DUTY UNIFORM</a:t>
            </a:r>
          </a:p>
          <a:p>
            <a:pPr algn="ctr">
              <a:spcBef>
                <a:spcPct val="50000"/>
              </a:spcBef>
            </a:pPr>
            <a:r>
              <a:rPr lang="en-US" altLang="en-US" b="1">
                <a:latin typeface="Arial" pitchFamily="34" charset="0"/>
              </a:rPr>
              <a:t>WAITING FOR BUS TO NEW STATION</a:t>
            </a:r>
          </a:p>
          <a:p>
            <a:pPr algn="ctr">
              <a:spcBef>
                <a:spcPct val="50000"/>
              </a:spcBef>
            </a:pPr>
            <a:r>
              <a:rPr lang="en-US" altLang="en-US" sz="1400" b="1">
                <a:latin typeface="Arial" pitchFamily="34" charset="0"/>
              </a:rPr>
              <a:t>PROBABLY TO SCHOOL</a:t>
            </a:r>
          </a:p>
        </p:txBody>
      </p:sp>
    </p:spTree>
    <p:extLst>
      <p:ext uri="{BB962C8B-B14F-4D97-AF65-F5344CB8AC3E}">
        <p14:creationId xmlns:p14="http://schemas.microsoft.com/office/powerpoint/2010/main" val="718748810"/>
      </p:ext>
    </p:extLst>
  </p:cSld>
  <p:clrMapOvr>
    <a:masterClrMapping/>
  </p:clrMapOvr>
  <mc:AlternateContent xmlns:mc="http://schemas.openxmlformats.org/markup-compatibility/2006" xmlns:p14="http://schemas.microsoft.com/office/powerpoint/2010/main">
    <mc:Choice Requires="p14">
      <p:transition p14:dur="250" advClick="0" advTm="9000"/>
    </mc:Choice>
    <mc:Fallback xmlns="">
      <p:transition advClick="0" advTm="9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9" name="Picture 7"/>
          <p:cNvPicPr>
            <a:picLocks noGrp="1" noChangeAspect="1" noChangeArrowheads="1"/>
          </p:cNvPicPr>
          <p:nvPr>
            <p:ph sz="half" idx="1"/>
          </p:nvPr>
        </p:nvPicPr>
        <p:blipFill>
          <a:blip r:embed="rId2" cstate="print">
            <a:lum bright="-6000" contrast="6000"/>
            <a:extLst>
              <a:ext uri="{28A0092B-C50C-407E-A947-70E740481C1C}">
                <a14:useLocalDpi xmlns:a14="http://schemas.microsoft.com/office/drawing/2010/main" val="0"/>
              </a:ext>
            </a:extLst>
          </a:blip>
          <a:srcRect/>
          <a:stretch>
            <a:fillRect/>
          </a:stretch>
        </p:blipFill>
        <p:spPr>
          <a:xfrm>
            <a:off x="457200" y="1295400"/>
            <a:ext cx="4038600" cy="2676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200" name="Text Box 8"/>
          <p:cNvSpPr txBox="1">
            <a:spLocks noChangeArrowheads="1"/>
          </p:cNvSpPr>
          <p:nvPr/>
        </p:nvSpPr>
        <p:spPr bwMode="auto">
          <a:xfrm>
            <a:off x="533400" y="4267200"/>
            <a:ext cx="38862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pitchFamily="34" charset="0"/>
              </a:rPr>
              <a:t>1941</a:t>
            </a:r>
          </a:p>
          <a:p>
            <a:pPr algn="ctr">
              <a:spcBef>
                <a:spcPct val="50000"/>
              </a:spcBef>
            </a:pPr>
            <a:r>
              <a:rPr lang="en-US" altLang="en-US" b="1">
                <a:latin typeface="Arial" pitchFamily="34" charset="0"/>
              </a:rPr>
              <a:t>TANKERS’ WINTER UNIFORM</a:t>
            </a:r>
          </a:p>
          <a:p>
            <a:pPr algn="ctr">
              <a:spcBef>
                <a:spcPct val="50000"/>
              </a:spcBef>
            </a:pPr>
            <a:r>
              <a:rPr lang="en-US" altLang="en-US" b="1">
                <a:latin typeface="Arial" pitchFamily="34" charset="0"/>
              </a:rPr>
              <a:t>FT. BENNING</a:t>
            </a:r>
          </a:p>
        </p:txBody>
      </p:sp>
      <p:pic>
        <p:nvPicPr>
          <p:cNvPr id="8201" name="Picture 9"/>
          <p:cNvPicPr>
            <a:picLocks noGrp="1" noChangeAspect="1" noChangeArrowheads="1"/>
          </p:cNvPicPr>
          <p:nvPr>
            <p:ph sz="half" idx="2"/>
          </p:nvPr>
        </p:nvPicPr>
        <p:blipFill>
          <a:blip r:embed="rId3" cstate="print">
            <a:lum bright="-6000" contrast="24000"/>
            <a:extLst>
              <a:ext uri="{28A0092B-C50C-407E-A947-70E740481C1C}">
                <a14:useLocalDpi xmlns:a14="http://schemas.microsoft.com/office/drawing/2010/main" val="0"/>
              </a:ext>
            </a:extLst>
          </a:blip>
          <a:srcRect/>
          <a:stretch>
            <a:fillRect/>
          </a:stretch>
        </p:blipFill>
        <p:spPr>
          <a:xfrm>
            <a:off x="4648200" y="1295400"/>
            <a:ext cx="4038600" cy="2789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202" name="Text Box 10"/>
          <p:cNvSpPr txBox="1">
            <a:spLocks noChangeArrowheads="1"/>
          </p:cNvSpPr>
          <p:nvPr/>
        </p:nvSpPr>
        <p:spPr bwMode="auto">
          <a:xfrm>
            <a:off x="4724400" y="4267200"/>
            <a:ext cx="39624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pitchFamily="34" charset="0"/>
              </a:rPr>
              <a:t>COLUMBUS, GA AIRPORT</a:t>
            </a:r>
          </a:p>
          <a:p>
            <a:pPr algn="ctr">
              <a:spcBef>
                <a:spcPct val="50000"/>
              </a:spcBef>
            </a:pPr>
            <a:r>
              <a:rPr lang="en-US" altLang="en-US" b="1">
                <a:latin typeface="Arial" pitchFamily="34" charset="0"/>
              </a:rPr>
              <a:t>JUNE 1941</a:t>
            </a:r>
          </a:p>
          <a:p>
            <a:pPr algn="ctr">
              <a:spcBef>
                <a:spcPct val="50000"/>
              </a:spcBef>
            </a:pPr>
            <a:r>
              <a:rPr lang="en-US" altLang="en-US" sz="1400" b="1">
                <a:latin typeface="Arial" pitchFamily="34" charset="0"/>
              </a:rPr>
              <a:t>I TOOK THIS FROM A CURTIS ROBIN</a:t>
            </a:r>
          </a:p>
        </p:txBody>
      </p:sp>
    </p:spTree>
    <p:extLst>
      <p:ext uri="{BB962C8B-B14F-4D97-AF65-F5344CB8AC3E}">
        <p14:creationId xmlns:p14="http://schemas.microsoft.com/office/powerpoint/2010/main" val="2287773147"/>
      </p:ext>
    </p:extLst>
  </p:cSld>
  <p:clrMapOvr>
    <a:masterClrMapping/>
  </p:clrMapOvr>
  <mc:AlternateContent xmlns:mc="http://schemas.openxmlformats.org/markup-compatibility/2006" xmlns:p14="http://schemas.microsoft.com/office/powerpoint/2010/main">
    <mc:Choice Requires="p14">
      <p:transition p14:dur="250" advClick="0" advTm="9000"/>
    </mc:Choice>
    <mc:Fallback xmlns="">
      <p:transition advClick="0" advTm="9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1" name="Picture 7"/>
          <p:cNvPicPr>
            <a:picLocks noGrp="1" noChangeAspect="1" noChangeArrowheads="1"/>
          </p:cNvPicPr>
          <p:nvPr>
            <p:ph sz="half" idx="1"/>
          </p:nvPr>
        </p:nvPicPr>
        <p:blipFill>
          <a:blip r:embed="rId2" cstate="print">
            <a:lum bright="18000" contrast="12000"/>
            <a:extLst>
              <a:ext uri="{28A0092B-C50C-407E-A947-70E740481C1C}">
                <a14:useLocalDpi xmlns:a14="http://schemas.microsoft.com/office/drawing/2010/main" val="0"/>
              </a:ext>
            </a:extLst>
          </a:blip>
          <a:srcRect/>
          <a:stretch>
            <a:fillRect/>
          </a:stretch>
        </p:blipFill>
        <p:spPr>
          <a:xfrm>
            <a:off x="304800" y="990600"/>
            <a:ext cx="4038600" cy="2678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2" name="Text Box 8"/>
          <p:cNvSpPr txBox="1">
            <a:spLocks noChangeArrowheads="1"/>
          </p:cNvSpPr>
          <p:nvPr/>
        </p:nvSpPr>
        <p:spPr bwMode="auto">
          <a:xfrm>
            <a:off x="457200" y="3886200"/>
            <a:ext cx="3657600" cy="16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pitchFamily="34" charset="0"/>
              </a:rPr>
              <a:t>1941</a:t>
            </a:r>
          </a:p>
          <a:p>
            <a:pPr algn="ctr">
              <a:spcBef>
                <a:spcPct val="50000"/>
              </a:spcBef>
            </a:pPr>
            <a:r>
              <a:rPr lang="en-US" altLang="en-US" b="1">
                <a:latin typeface="Arial" pitchFamily="34" charset="0"/>
              </a:rPr>
              <a:t>LOUISIANA</a:t>
            </a:r>
          </a:p>
          <a:p>
            <a:pPr algn="ctr">
              <a:spcBef>
                <a:spcPct val="50000"/>
              </a:spcBef>
            </a:pPr>
            <a:r>
              <a:rPr lang="en-US" altLang="en-US" b="1">
                <a:latin typeface="Arial" pitchFamily="34" charset="0"/>
              </a:rPr>
              <a:t>“DOWN TIME”</a:t>
            </a:r>
          </a:p>
          <a:p>
            <a:pPr algn="ctr">
              <a:spcBef>
                <a:spcPct val="50000"/>
              </a:spcBef>
            </a:pPr>
            <a:r>
              <a:rPr lang="en-US" altLang="en-US" b="1">
                <a:latin typeface="Arial" pitchFamily="34" charset="0"/>
              </a:rPr>
              <a:t>LAUNDRY DAY</a:t>
            </a:r>
          </a:p>
        </p:txBody>
      </p:sp>
      <p:pic>
        <p:nvPicPr>
          <p:cNvPr id="6153" name="Picture 9"/>
          <p:cNvPicPr>
            <a:picLocks noGrp="1" noChangeAspect="1" noChangeArrowheads="1"/>
          </p:cNvPicPr>
          <p:nvPr>
            <p:ph sz="half" idx="2"/>
          </p:nvPr>
        </p:nvPicPr>
        <p:blipFill>
          <a:blip r:embed="rId3" cstate="print">
            <a:lum contrast="18000"/>
            <a:extLst>
              <a:ext uri="{28A0092B-C50C-407E-A947-70E740481C1C}">
                <a14:useLocalDpi xmlns:a14="http://schemas.microsoft.com/office/drawing/2010/main" val="0"/>
              </a:ext>
            </a:extLst>
          </a:blip>
          <a:srcRect/>
          <a:stretch>
            <a:fillRect/>
          </a:stretch>
        </p:blipFill>
        <p:spPr>
          <a:xfrm>
            <a:off x="4572000" y="1066800"/>
            <a:ext cx="4038600" cy="2457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4" name="Text Box 10"/>
          <p:cNvSpPr txBox="1">
            <a:spLocks noChangeArrowheads="1"/>
          </p:cNvSpPr>
          <p:nvPr/>
        </p:nvSpPr>
        <p:spPr bwMode="auto">
          <a:xfrm>
            <a:off x="4648200" y="3962400"/>
            <a:ext cx="40386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pitchFamily="34" charset="0"/>
              </a:rPr>
              <a:t>MEDIUM TANK 1941</a:t>
            </a:r>
          </a:p>
          <a:p>
            <a:pPr algn="ctr">
              <a:spcBef>
                <a:spcPct val="50000"/>
              </a:spcBef>
            </a:pPr>
            <a:r>
              <a:rPr lang="en-US" altLang="en-US" b="1">
                <a:latin typeface="Arial" pitchFamily="34" charset="0"/>
              </a:rPr>
              <a:t>FT. BENNING, GA</a:t>
            </a:r>
          </a:p>
          <a:p>
            <a:pPr algn="ctr">
              <a:spcBef>
                <a:spcPct val="50000"/>
              </a:spcBef>
            </a:pPr>
            <a:r>
              <a:rPr lang="en-US" altLang="en-US" sz="1400" b="1">
                <a:latin typeface="Arial" pitchFamily="34" charset="0"/>
              </a:rPr>
              <a:t>NOTE GUN IN RIGHT SPONSON</a:t>
            </a:r>
          </a:p>
        </p:txBody>
      </p:sp>
    </p:spTree>
    <p:extLst>
      <p:ext uri="{BB962C8B-B14F-4D97-AF65-F5344CB8AC3E}">
        <p14:creationId xmlns:p14="http://schemas.microsoft.com/office/powerpoint/2010/main" val="31673979"/>
      </p:ext>
    </p:extLst>
  </p:cSld>
  <p:clrMapOvr>
    <a:masterClrMapping/>
  </p:clrMapOvr>
  <mc:AlternateContent xmlns:mc="http://schemas.openxmlformats.org/markup-compatibility/2006" xmlns:p14="http://schemas.microsoft.com/office/powerpoint/2010/main">
    <mc:Choice Requires="p14">
      <p:transition p14:dur="250" advClick="0" advTm="9000"/>
    </mc:Choice>
    <mc:Fallback xmlns="">
      <p:transition advClick="0" advTm="9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1"/>
          <p:cNvPicPr>
            <a:picLocks noGrp="1" noChangeAspect="1" noChangeArrowheads="1"/>
          </p:cNvPicPr>
          <p:nvPr>
            <p:ph sz="half" idx="1"/>
          </p:nvPr>
        </p:nvPicPr>
        <p:blipFill>
          <a:blip r:embed="rId2" cstate="print">
            <a:lum contrast="-30000"/>
            <a:extLst>
              <a:ext uri="{28A0092B-C50C-407E-A947-70E740481C1C}">
                <a14:useLocalDpi xmlns:a14="http://schemas.microsoft.com/office/drawing/2010/main" val="0"/>
              </a:ext>
            </a:extLst>
          </a:blip>
          <a:srcRect/>
          <a:stretch>
            <a:fillRect/>
          </a:stretch>
        </p:blipFill>
        <p:spPr>
          <a:xfrm>
            <a:off x="381000" y="1066800"/>
            <a:ext cx="4038600" cy="2733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60" name="Text Box 12"/>
          <p:cNvSpPr txBox="1">
            <a:spLocks noChangeArrowheads="1"/>
          </p:cNvSpPr>
          <p:nvPr/>
        </p:nvSpPr>
        <p:spPr bwMode="auto">
          <a:xfrm>
            <a:off x="381000" y="4191000"/>
            <a:ext cx="40386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pitchFamily="34" charset="0"/>
              </a:rPr>
              <a:t>1941 MESS KITCHEN</a:t>
            </a:r>
          </a:p>
          <a:p>
            <a:pPr algn="ctr">
              <a:spcBef>
                <a:spcPct val="50000"/>
              </a:spcBef>
            </a:pPr>
            <a:r>
              <a:rPr lang="en-US" altLang="en-US" b="1">
                <a:latin typeface="Arial" pitchFamily="34" charset="0"/>
              </a:rPr>
              <a:t>LOUISIANA</a:t>
            </a:r>
          </a:p>
        </p:txBody>
      </p:sp>
      <p:pic>
        <p:nvPicPr>
          <p:cNvPr id="2061" name="Picture 13"/>
          <p:cNvPicPr>
            <a:picLocks noGrp="1" noChangeAspect="1" noChangeArrowheads="1"/>
          </p:cNvPicPr>
          <p:nvPr>
            <p:ph sz="half" idx="2"/>
          </p:nvPr>
        </p:nvPicPr>
        <p:blipFill>
          <a:blip r:embed="rId3" cstate="print">
            <a:lum contrast="-18000"/>
            <a:extLst>
              <a:ext uri="{28A0092B-C50C-407E-A947-70E740481C1C}">
                <a14:useLocalDpi xmlns:a14="http://schemas.microsoft.com/office/drawing/2010/main" val="0"/>
              </a:ext>
            </a:extLst>
          </a:blip>
          <a:srcRect/>
          <a:stretch>
            <a:fillRect/>
          </a:stretch>
        </p:blipFill>
        <p:spPr>
          <a:xfrm>
            <a:off x="4572000" y="1066800"/>
            <a:ext cx="4038600" cy="2714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62" name="Text Box 14"/>
          <p:cNvSpPr txBox="1">
            <a:spLocks noChangeArrowheads="1"/>
          </p:cNvSpPr>
          <p:nvPr/>
        </p:nvSpPr>
        <p:spPr bwMode="auto">
          <a:xfrm>
            <a:off x="4800600" y="4114800"/>
            <a:ext cx="38100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Arial" pitchFamily="34" charset="0"/>
              </a:rPr>
              <a:t>1941 LOUISIANA</a:t>
            </a:r>
          </a:p>
          <a:p>
            <a:pPr algn="ctr">
              <a:spcBef>
                <a:spcPct val="50000"/>
              </a:spcBef>
            </a:pPr>
            <a:r>
              <a:rPr lang="en-US" altLang="en-US" b="1">
                <a:latin typeface="Arial" pitchFamily="34" charset="0"/>
              </a:rPr>
              <a:t>M-3 LIGHT TANK – E-3 </a:t>
            </a:r>
          </a:p>
          <a:p>
            <a:pPr algn="ctr">
              <a:spcBef>
                <a:spcPct val="50000"/>
              </a:spcBef>
            </a:pPr>
            <a:r>
              <a:rPr lang="en-US" altLang="en-US" b="1">
                <a:latin typeface="Arial" pitchFamily="34" charset="0"/>
              </a:rPr>
              <a:t>66</a:t>
            </a:r>
            <a:r>
              <a:rPr lang="en-US" altLang="en-US" b="1" baseline="30000">
                <a:latin typeface="Arial" pitchFamily="34" charset="0"/>
              </a:rPr>
              <a:t>TH</a:t>
            </a:r>
            <a:r>
              <a:rPr lang="en-US" altLang="en-US" b="1">
                <a:latin typeface="Arial" pitchFamily="34" charset="0"/>
              </a:rPr>
              <a:t> ARMORED REGIMENT</a:t>
            </a:r>
          </a:p>
          <a:p>
            <a:pPr algn="ctr">
              <a:spcBef>
                <a:spcPct val="50000"/>
              </a:spcBef>
            </a:pPr>
            <a:r>
              <a:rPr lang="en-US" altLang="en-US" sz="1400" b="1">
                <a:latin typeface="Arial" pitchFamily="34" charset="0"/>
              </a:rPr>
              <a:t>(NOTE—NO GUN)</a:t>
            </a:r>
          </a:p>
        </p:txBody>
      </p:sp>
    </p:spTree>
    <p:extLst>
      <p:ext uri="{BB962C8B-B14F-4D97-AF65-F5344CB8AC3E}">
        <p14:creationId xmlns:p14="http://schemas.microsoft.com/office/powerpoint/2010/main" val="3127265365"/>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1144" y="609600"/>
            <a:ext cx="4249091" cy="1754326"/>
          </a:xfrm>
          <a:prstGeom prst="rect">
            <a:avLst/>
          </a:prstGeom>
          <a:noFill/>
        </p:spPr>
        <p:txBody>
          <a:bodyPr wrap="square" rtlCol="0">
            <a:spAutoFit/>
          </a:bodyPr>
          <a:lstStyle/>
          <a:p>
            <a:r>
              <a:rPr lang="en-US" dirty="0" smtClean="0"/>
              <a:t>In late 1941 his Captain recommended he apply for Officer Candidate School.  </a:t>
            </a:r>
          </a:p>
          <a:p>
            <a:endParaRPr lang="en-US" dirty="0"/>
          </a:p>
          <a:p>
            <a:r>
              <a:rPr lang="en-US" dirty="0" smtClean="0"/>
              <a:t>He made 2</a:t>
            </a:r>
            <a:r>
              <a:rPr lang="en-US" baseline="30000" dirty="0" smtClean="0"/>
              <a:t>nd</a:t>
            </a:r>
            <a:r>
              <a:rPr lang="en-US" dirty="0" smtClean="0"/>
              <a:t>  Lieutenant upon graduating from OCS -although only half the  class graduated.</a:t>
            </a:r>
            <a:endParaRPr lang="en-US" dirty="0"/>
          </a:p>
        </p:txBody>
      </p:sp>
      <p:pic>
        <p:nvPicPr>
          <p:cNvPr id="3075" name="Picture 3" descr="E:\User\user\Pictures\VMB\Art\Celebration of Life\MILITARY\1942 Dallas new Lt goo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2666999"/>
            <a:ext cx="4211637" cy="25415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66800" y="5292583"/>
            <a:ext cx="2778966" cy="369332"/>
          </a:xfrm>
          <a:prstGeom prst="rect">
            <a:avLst/>
          </a:prstGeom>
        </p:spPr>
        <p:txBody>
          <a:bodyPr wrap="none">
            <a:spAutoFit/>
          </a:bodyPr>
          <a:lstStyle/>
          <a:p>
            <a:r>
              <a:rPr lang="en-US" dirty="0" smtClean="0"/>
              <a:t>1942 Dallas new Lieutenant</a:t>
            </a:r>
            <a:endParaRPr lang="en-US" dirty="0"/>
          </a:p>
        </p:txBody>
      </p:sp>
      <p:sp>
        <p:nvSpPr>
          <p:cNvPr id="6" name="Rectangle 5"/>
          <p:cNvSpPr/>
          <p:nvPr/>
        </p:nvSpPr>
        <p:spPr>
          <a:xfrm>
            <a:off x="5715000" y="6389110"/>
            <a:ext cx="2445734" cy="369332"/>
          </a:xfrm>
          <a:prstGeom prst="rect">
            <a:avLst/>
          </a:prstGeom>
        </p:spPr>
        <p:txBody>
          <a:bodyPr wrap="none">
            <a:spAutoFit/>
          </a:bodyPr>
          <a:lstStyle/>
          <a:p>
            <a:r>
              <a:rPr lang="en-US" dirty="0" smtClean="0"/>
              <a:t>Camp Beal Retreat 1942</a:t>
            </a:r>
            <a:endParaRPr lang="en-US" dirty="0"/>
          </a:p>
        </p:txBody>
      </p:sp>
      <p:pic>
        <p:nvPicPr>
          <p:cNvPr id="3" name="Picture 3" descr="E:\User\user\Pictures\VMB\Art\Celebration of Life\MILITARY\Camp Beal Retreat 1942 goo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761519"/>
            <a:ext cx="3963263" cy="259271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User\user\Pictures\VMB\Art\Celebration of Life\MILITARY\ArtGaskinsMilService2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08434" y="152400"/>
            <a:ext cx="4262781" cy="3310480"/>
          </a:xfrm>
          <a:prstGeom prst="rect">
            <a:avLst/>
          </a:prstGeom>
          <a:noFill/>
          <a:extLst>
            <a:ext uri="{909E8E84-426E-40DD-AFC4-6F175D3DCCD1}">
              <a14:hiddenFill xmlns:a14="http://schemas.microsoft.com/office/drawing/2010/main">
                <a:solidFill>
                  <a:srgbClr val="FFFFFF"/>
                </a:solidFill>
              </a14:hiddenFill>
            </a:ext>
          </a:extLst>
        </p:spPr>
      </p:pic>
      <p:pic>
        <p:nvPicPr>
          <p:cNvPr id="8" name="TheArmySong2013_BandOnly.mp3">
            <a:hlinkClick r:id="" action="ppaction://media"/>
          </p:cNvPr>
          <p:cNvPicPr>
            <a:picLocks noChangeAspect="1"/>
          </p:cNvPicPr>
          <p:nvPr>
            <a:audioFile r:link="rId2"/>
            <p:extLst>
              <p:ext uri="{DAA4B4D4-6D71-4841-9C94-3DE7FCFB9230}">
                <p14:media xmlns:p14="http://schemas.microsoft.com/office/powerpoint/2010/main" r:embed="rId1">
                  <p14:fade in="750" out="1250"/>
                </p14:media>
              </p:ext>
            </p:extLst>
          </p:nvPr>
        </p:nvPicPr>
        <p:blipFill>
          <a:blip r:embed="rId7"/>
          <a:stretch>
            <a:fillRect/>
          </a:stretch>
        </p:blipFill>
        <p:spPr>
          <a:xfrm>
            <a:off x="304800" y="6049438"/>
            <a:ext cx="609600" cy="609600"/>
          </a:xfrm>
          <a:prstGeom prst="rect">
            <a:avLst/>
          </a:prstGeom>
        </p:spPr>
      </p:pic>
    </p:spTree>
    <p:extLst>
      <p:ext uri="{BB962C8B-B14F-4D97-AF65-F5344CB8AC3E}">
        <p14:creationId xmlns:p14="http://schemas.microsoft.com/office/powerpoint/2010/main" val="1928622227"/>
      </p:ext>
    </p:extLst>
  </p:cSld>
  <p:clrMapOvr>
    <a:masterClrMapping/>
  </p:clrMapOvr>
  <mc:AlternateContent xmlns:mc="http://schemas.openxmlformats.org/markup-compatibility/2006">
    <mc:Choice xmlns:p14="http://schemas.microsoft.com/office/powerpoint/2010/main" Requires="p14">
      <p:transition p14:dur="250" advClick="0" advTm="15000"/>
    </mc:Choice>
    <mc:Fallback>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User\user\Pictures\VMB\Art\Celebration of Life\MILITARY\13th Armored Black Cat Pat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2041" y="603142"/>
            <a:ext cx="3505200" cy="3505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76800" y="4648200"/>
            <a:ext cx="3827758" cy="1477328"/>
          </a:xfrm>
          <a:prstGeom prst="rect">
            <a:avLst/>
          </a:prstGeom>
        </p:spPr>
        <p:txBody>
          <a:bodyPr wrap="square">
            <a:spAutoFit/>
          </a:bodyPr>
          <a:lstStyle/>
          <a:p>
            <a:r>
              <a:rPr lang="en-US" dirty="0" smtClean="0"/>
              <a:t>Art was posted to the 13</a:t>
            </a:r>
            <a:r>
              <a:rPr lang="en-US" baseline="30000" dirty="0" smtClean="0"/>
              <a:t>th</a:t>
            </a:r>
            <a:r>
              <a:rPr lang="en-US" dirty="0" smtClean="0"/>
              <a:t> Armored Division in CA which was to be activated later that year.  Assigned to the 46</a:t>
            </a:r>
            <a:r>
              <a:rPr lang="en-US" baseline="30000" dirty="0" smtClean="0"/>
              <a:t>th</a:t>
            </a:r>
            <a:r>
              <a:rPr lang="en-US" dirty="0" smtClean="0"/>
              <a:t> Regiment, he spent his time training new recruits.</a:t>
            </a:r>
            <a:endParaRPr lang="en-US" dirty="0"/>
          </a:p>
        </p:txBody>
      </p:sp>
      <p:pic>
        <p:nvPicPr>
          <p:cNvPr id="6147" name="Picture 3" descr="E:\User\user\Pictures\VMB\Art\Celebration of Life\MILITARY\Lt  Pop 19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990600"/>
            <a:ext cx="3619500" cy="44566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73383" y="5562600"/>
            <a:ext cx="1696811" cy="369332"/>
          </a:xfrm>
          <a:prstGeom prst="rect">
            <a:avLst/>
          </a:prstGeom>
        </p:spPr>
        <p:txBody>
          <a:bodyPr wrap="none">
            <a:spAutoFit/>
          </a:bodyPr>
          <a:lstStyle/>
          <a:p>
            <a:r>
              <a:rPr lang="en-US" dirty="0" smtClean="0"/>
              <a:t>Lt  Gaskins 1943</a:t>
            </a:r>
            <a:endParaRPr lang="en-US" dirty="0"/>
          </a:p>
        </p:txBody>
      </p:sp>
    </p:spTree>
    <p:extLst>
      <p:ext uri="{BB962C8B-B14F-4D97-AF65-F5344CB8AC3E}">
        <p14:creationId xmlns:p14="http://schemas.microsoft.com/office/powerpoint/2010/main" val="410204824"/>
      </p:ext>
    </p:extLst>
  </p:cSld>
  <p:clrMapOvr>
    <a:masterClrMapping/>
  </p:clrMapOvr>
  <mc:AlternateContent xmlns:mc="http://schemas.openxmlformats.org/markup-compatibility/2006">
    <mc:Choice xmlns:p14="http://schemas.microsoft.com/office/powerpoint/2010/main" Requires="p14">
      <p:transition p14:dur="250" advClick="0" advTm="15000"/>
    </mc:Choice>
    <mc:Fallback>
      <p:transition advClick="0" advTm="1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rothy Ellen Werling"/>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55961" y="366793"/>
            <a:ext cx="4584999" cy="3125654"/>
          </a:xfrm>
          <a:prstGeom prst="rect">
            <a:avLst/>
          </a:prstGeom>
          <a:noFill/>
          <a:ln>
            <a:noFill/>
          </a:ln>
        </p:spPr>
      </p:pic>
      <p:sp>
        <p:nvSpPr>
          <p:cNvPr id="4" name="Rectangle 3"/>
          <p:cNvSpPr/>
          <p:nvPr/>
        </p:nvSpPr>
        <p:spPr>
          <a:xfrm>
            <a:off x="5690030" y="4830763"/>
            <a:ext cx="2236061" cy="369332"/>
          </a:xfrm>
          <a:prstGeom prst="rect">
            <a:avLst/>
          </a:prstGeom>
        </p:spPr>
        <p:txBody>
          <a:bodyPr wrap="none">
            <a:spAutoFit/>
          </a:bodyPr>
          <a:lstStyle/>
          <a:p>
            <a:r>
              <a:rPr lang="en-US" dirty="0" smtClean="0"/>
              <a:t>Dorothy Ellen </a:t>
            </a:r>
            <a:r>
              <a:rPr lang="en-US" dirty="0" err="1" smtClean="0"/>
              <a:t>Werling</a:t>
            </a:r>
            <a:endParaRPr lang="en-US" dirty="0"/>
          </a:p>
        </p:txBody>
      </p:sp>
      <p:pic>
        <p:nvPicPr>
          <p:cNvPr id="6" name="Picture 4" descr="E:\User\user\Pictures\VMB\Art\Celebration of Life\MILITARY\1942 Donner Ski 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812612"/>
            <a:ext cx="3548063" cy="52482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019800" y="6066075"/>
            <a:ext cx="2034531" cy="369332"/>
          </a:xfrm>
          <a:prstGeom prst="rect">
            <a:avLst/>
          </a:prstGeom>
        </p:spPr>
        <p:txBody>
          <a:bodyPr wrap="none">
            <a:spAutoFit/>
          </a:bodyPr>
          <a:lstStyle/>
          <a:p>
            <a:r>
              <a:rPr lang="en-US" dirty="0" smtClean="0"/>
              <a:t>1942 Donner Ski CA</a:t>
            </a:r>
            <a:endParaRPr lang="en-US" dirty="0"/>
          </a:p>
        </p:txBody>
      </p:sp>
      <p:sp>
        <p:nvSpPr>
          <p:cNvPr id="5" name="TextBox 4"/>
          <p:cNvSpPr txBox="1"/>
          <p:nvPr/>
        </p:nvSpPr>
        <p:spPr>
          <a:xfrm>
            <a:off x="549544" y="3733800"/>
            <a:ext cx="4251056" cy="2031325"/>
          </a:xfrm>
          <a:prstGeom prst="rect">
            <a:avLst/>
          </a:prstGeom>
          <a:noFill/>
        </p:spPr>
        <p:txBody>
          <a:bodyPr wrap="square" rtlCol="0">
            <a:spAutoFit/>
          </a:bodyPr>
          <a:lstStyle/>
          <a:p>
            <a:r>
              <a:rPr lang="en-US" dirty="0" smtClean="0"/>
              <a:t>Art met Dorothy </a:t>
            </a:r>
            <a:r>
              <a:rPr lang="en-US" dirty="0" err="1" smtClean="0"/>
              <a:t>Werling</a:t>
            </a:r>
            <a:r>
              <a:rPr lang="en-US" dirty="0" smtClean="0"/>
              <a:t> </a:t>
            </a:r>
            <a:r>
              <a:rPr lang="en-US" dirty="0" err="1" smtClean="0"/>
              <a:t>Setz</a:t>
            </a:r>
            <a:r>
              <a:rPr lang="en-US" dirty="0" smtClean="0"/>
              <a:t> in the winter of 1942-43.  She lived in San Leandro and Art would drive down as often as he could.  </a:t>
            </a:r>
          </a:p>
          <a:p>
            <a:endParaRPr lang="en-US" dirty="0"/>
          </a:p>
          <a:p>
            <a:endParaRPr lang="en-US" dirty="0"/>
          </a:p>
          <a:p>
            <a:r>
              <a:rPr lang="en-US" dirty="0" smtClean="0"/>
              <a:t>Art and Dorothy were married in Manhattan, Kansas on Christmas Eve 1943.</a:t>
            </a:r>
            <a:endParaRPr lang="en-US" dirty="0"/>
          </a:p>
        </p:txBody>
      </p:sp>
    </p:spTree>
    <p:extLst>
      <p:ext uri="{BB962C8B-B14F-4D97-AF65-F5344CB8AC3E}">
        <p14:creationId xmlns:p14="http://schemas.microsoft.com/office/powerpoint/2010/main" val="37651204"/>
      </p:ext>
    </p:extLst>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spd="med" advClick="0" advTm="15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1972" y="4724400"/>
            <a:ext cx="4251056" cy="1200329"/>
          </a:xfrm>
          <a:prstGeom prst="rect">
            <a:avLst/>
          </a:prstGeom>
          <a:noFill/>
        </p:spPr>
        <p:txBody>
          <a:bodyPr wrap="square" rtlCol="0">
            <a:spAutoFit/>
          </a:bodyPr>
          <a:lstStyle/>
          <a:p>
            <a:r>
              <a:rPr lang="en-US" dirty="0" smtClean="0"/>
              <a:t>In November 1943 Art was ordered to Cavalry School in Ft. Riley, KS to study advanced tactics for Cavalry Officers.</a:t>
            </a:r>
          </a:p>
          <a:p>
            <a:endParaRPr lang="en-US" dirty="0"/>
          </a:p>
        </p:txBody>
      </p:sp>
      <p:pic>
        <p:nvPicPr>
          <p:cNvPr id="6146" name="Picture 2" descr="E:\User\user\Pictures\VMB\Art\Celebration of Life\MILITARY\ArtGaskinsMilService13 goo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94326"/>
            <a:ext cx="4648200" cy="361911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User\user\Pictures\VMB\Art\Celebration of Life\MILITARY\93rd Cavalry Patch goo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452034"/>
            <a:ext cx="3054350" cy="440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284220"/>
      </p:ext>
    </p:extLst>
  </p:cSld>
  <p:clrMapOvr>
    <a:masterClrMapping/>
  </p:clrMapOvr>
  <mc:AlternateContent xmlns:mc="http://schemas.openxmlformats.org/markup-compatibility/2006">
    <mc:Choice xmlns:p14="http://schemas.microsoft.com/office/powerpoint/2010/main" Requires="p14">
      <p:transition p14:dur="250" advClick="0" advTm="14000"/>
    </mc:Choice>
    <mc:Fallback>
      <p:transition advClick="0" advTm="14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t's Father Arthur Earl Gaskins 1909 age 22"/>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354525" y="304800"/>
            <a:ext cx="3820692" cy="5394960"/>
          </a:xfrm>
          <a:prstGeom prst="rect">
            <a:avLst/>
          </a:prstGeom>
          <a:noFill/>
          <a:ln>
            <a:noFill/>
          </a:ln>
        </p:spPr>
      </p:pic>
      <p:pic>
        <p:nvPicPr>
          <p:cNvPr id="3" name="Picture 2" descr="Art's Mother Winnie Davis Allwine"/>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4648201" y="308675"/>
            <a:ext cx="4053257" cy="5394960"/>
          </a:xfrm>
          <a:prstGeom prst="rect">
            <a:avLst/>
          </a:prstGeom>
          <a:noFill/>
          <a:ln>
            <a:noFill/>
          </a:ln>
        </p:spPr>
      </p:pic>
      <p:sp>
        <p:nvSpPr>
          <p:cNvPr id="4" name="Rectangle 3"/>
          <p:cNvSpPr/>
          <p:nvPr/>
        </p:nvSpPr>
        <p:spPr>
          <a:xfrm>
            <a:off x="4974203" y="5943600"/>
            <a:ext cx="3401252" cy="369332"/>
          </a:xfrm>
          <a:prstGeom prst="rect">
            <a:avLst/>
          </a:prstGeom>
        </p:spPr>
        <p:txBody>
          <a:bodyPr wrap="none">
            <a:spAutoFit/>
          </a:bodyPr>
          <a:lstStyle/>
          <a:p>
            <a:r>
              <a:rPr lang="en-US" dirty="0" smtClean="0"/>
              <a:t>Art's Mother Winnie Davis </a:t>
            </a:r>
            <a:r>
              <a:rPr lang="en-US" dirty="0" err="1" smtClean="0"/>
              <a:t>Allwine</a:t>
            </a:r>
            <a:endParaRPr lang="en-US" dirty="0"/>
          </a:p>
        </p:txBody>
      </p:sp>
      <p:sp>
        <p:nvSpPr>
          <p:cNvPr id="5" name="Rectangle 4"/>
          <p:cNvSpPr/>
          <p:nvPr/>
        </p:nvSpPr>
        <p:spPr>
          <a:xfrm>
            <a:off x="709477" y="5867400"/>
            <a:ext cx="3110788" cy="646331"/>
          </a:xfrm>
          <a:prstGeom prst="rect">
            <a:avLst/>
          </a:prstGeom>
        </p:spPr>
        <p:txBody>
          <a:bodyPr wrap="none">
            <a:spAutoFit/>
          </a:bodyPr>
          <a:lstStyle/>
          <a:p>
            <a:pPr algn="ctr"/>
            <a:r>
              <a:rPr lang="en-US" dirty="0" smtClean="0"/>
              <a:t>Art's Father Arthur Earl Gaskins</a:t>
            </a:r>
          </a:p>
          <a:p>
            <a:pPr algn="ctr"/>
            <a:r>
              <a:rPr lang="en-US" dirty="0" smtClean="0"/>
              <a:t> 1909 age 22</a:t>
            </a:r>
            <a:endParaRPr lang="en-US" dirty="0"/>
          </a:p>
        </p:txBody>
      </p:sp>
      <p:pic>
        <p:nvPicPr>
          <p:cNvPr id="8" name="Scott_Joplin_-_04_-_The_Entertainer_1902_piano_roll.mp3">
            <a:hlinkClick r:id="" action="ppaction://media"/>
          </p:cNvPr>
          <p:cNvPicPr>
            <a:picLocks noChangeAspect="1"/>
          </p:cNvPicPr>
          <p:nvPr>
            <a:audioFile r:link="rId1"/>
            <p:extLst>
              <p:ext uri="{DAA4B4D4-6D71-4841-9C94-3DE7FCFB9230}">
                <p14:media xmlns:p14="http://schemas.microsoft.com/office/powerpoint/2010/main" r:embed="rId2">
                  <p14:trim end="55492.0552"/>
                  <p14:fade in="750" out="750"/>
                </p14:media>
              </p:ext>
            </p:extLst>
          </p:nvPr>
        </p:nvPicPr>
        <p:blipFill>
          <a:blip r:embed="rId6"/>
          <a:stretch>
            <a:fillRect/>
          </a:stretch>
        </p:blipFill>
        <p:spPr>
          <a:xfrm>
            <a:off x="8583478" y="6008132"/>
            <a:ext cx="609600" cy="609600"/>
          </a:xfrm>
          <a:prstGeom prst="rect">
            <a:avLst/>
          </a:prstGeom>
        </p:spPr>
      </p:pic>
    </p:spTree>
    <p:extLst>
      <p:ext uri="{BB962C8B-B14F-4D97-AF65-F5344CB8AC3E}">
        <p14:creationId xmlns:p14="http://schemas.microsoft.com/office/powerpoint/2010/main" val="3010329395"/>
      </p:ext>
    </p:extLst>
  </p:cSld>
  <p:clrMapOvr>
    <a:masterClrMapping/>
  </p:clrMapOvr>
  <mc:AlternateContent xmlns:mc="http://schemas.openxmlformats.org/markup-compatibility/2006">
    <mc:Choice xmlns:p14="http://schemas.microsoft.com/office/powerpoint/2010/main" Requires="p14">
      <p:transition spd="med" p14:dur="700" advClick="0" advTm="13000">
        <p:fade/>
      </p:transition>
    </mc:Choice>
    <mc:Fallback>
      <p:transition spd="med"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6"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User\user\Pictures\VMB\Art\Celebration of Life\MILITARY\1944 Camp Bowi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521349"/>
            <a:ext cx="2667000" cy="37306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04628" y="4484132"/>
            <a:ext cx="1878143" cy="369332"/>
          </a:xfrm>
          <a:prstGeom prst="rect">
            <a:avLst/>
          </a:prstGeom>
        </p:spPr>
        <p:txBody>
          <a:bodyPr wrap="none">
            <a:spAutoFit/>
          </a:bodyPr>
          <a:lstStyle/>
          <a:p>
            <a:r>
              <a:rPr lang="en-US" dirty="0" smtClean="0"/>
              <a:t>1944 Camp Bowie</a:t>
            </a:r>
            <a:endParaRPr lang="en-US" dirty="0"/>
          </a:p>
        </p:txBody>
      </p:sp>
      <p:pic>
        <p:nvPicPr>
          <p:cNvPr id="5123" name="Picture 3" descr="E:\User\user\Pictures\VMB\Art\Celebration of Life\MILITARY\1943 Camp Bowie T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521349"/>
            <a:ext cx="3318430" cy="4724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16803" y="5462429"/>
            <a:ext cx="2163477" cy="646331"/>
          </a:xfrm>
          <a:prstGeom prst="rect">
            <a:avLst/>
          </a:prstGeom>
        </p:spPr>
        <p:txBody>
          <a:bodyPr wrap="none">
            <a:spAutoFit/>
          </a:bodyPr>
          <a:lstStyle/>
          <a:p>
            <a:pPr algn="ctr"/>
            <a:r>
              <a:rPr lang="en-US" dirty="0" smtClean="0"/>
              <a:t>1943 Camp Bowie TX</a:t>
            </a:r>
          </a:p>
          <a:p>
            <a:pPr algn="ctr"/>
            <a:r>
              <a:rPr lang="en-US" dirty="0" smtClean="0"/>
              <a:t>Art on Right</a:t>
            </a:r>
            <a:endParaRPr lang="en-US" dirty="0"/>
          </a:p>
        </p:txBody>
      </p:sp>
      <p:sp>
        <p:nvSpPr>
          <p:cNvPr id="4" name="TextBox 3"/>
          <p:cNvSpPr txBox="1"/>
          <p:nvPr/>
        </p:nvSpPr>
        <p:spPr>
          <a:xfrm>
            <a:off x="4724400" y="5185430"/>
            <a:ext cx="4267200" cy="1200329"/>
          </a:xfrm>
          <a:prstGeom prst="rect">
            <a:avLst/>
          </a:prstGeom>
          <a:noFill/>
        </p:spPr>
        <p:txBody>
          <a:bodyPr wrap="square" rtlCol="0">
            <a:spAutoFit/>
          </a:bodyPr>
          <a:lstStyle/>
          <a:p>
            <a:r>
              <a:rPr lang="en-US" dirty="0" smtClean="0"/>
              <a:t>Art arrived at Camp Bowie TX in January 1944 for training for deployment, then to Ft. Dix in New Jersey for transport to Europe.</a:t>
            </a:r>
            <a:endParaRPr lang="en-US" dirty="0"/>
          </a:p>
        </p:txBody>
      </p:sp>
    </p:spTree>
    <p:extLst>
      <p:ext uri="{BB962C8B-B14F-4D97-AF65-F5344CB8AC3E}">
        <p14:creationId xmlns:p14="http://schemas.microsoft.com/office/powerpoint/2010/main" val="3815854278"/>
      </p:ext>
    </p:extLst>
  </p:cSld>
  <p:clrMapOvr>
    <a:masterClrMapping/>
  </p:clrMapOvr>
  <mc:AlternateContent xmlns:mc="http://schemas.openxmlformats.org/markup-compatibility/2006">
    <mc:Choice xmlns:p14="http://schemas.microsoft.com/office/powerpoint/2010/main" Requires="p14">
      <p:transition p14:dur="250" advClick="0" advTm="15000"/>
    </mc:Choice>
    <mc:Fallback>
      <p:transition advClick="0" advTm="15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User\user\Pictures\VMB\Art\Art Gaskins Mar 2016\Art Gaskin Jun 2018\P1100058 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599" y="152400"/>
            <a:ext cx="8657791" cy="32293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User\user\Pictures\VMB\Art\IMG_3510 goo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846" y="2983992"/>
            <a:ext cx="268605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User\user\Pictures\VMB\Art\IMG_3510 goo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0367" y="2968089"/>
            <a:ext cx="3466023" cy="35909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User\user\Pictures\VMB\Art\Art Gaskins Mar 2016\Art Gaskin Jun 2018\P1100059 good.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2792896" y="2828403"/>
            <a:ext cx="2727068" cy="3892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388765"/>
      </p:ext>
    </p:extLst>
  </p:cSld>
  <p:clrMapOvr>
    <a:masterClrMapping/>
  </p:clrMapOvr>
  <mc:AlternateContent xmlns:mc="http://schemas.openxmlformats.org/markup-compatibility/2006">
    <mc:Choice xmlns:p14="http://schemas.microsoft.com/office/powerpoint/2010/main" Requires="p14">
      <p:transition p14:dur="250" advClick="0" advTm="14000"/>
    </mc:Choice>
    <mc:Fallback>
      <p:transition advClick="0" advTm="14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75538"/>
            <a:ext cx="3657600" cy="27724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arcmyers.typepad.com/.a/6a00e008dca1f088340120a8388510970b-300w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4256" y="3505200"/>
            <a:ext cx="4189005" cy="266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24400" y="762000"/>
            <a:ext cx="3505200" cy="1477328"/>
          </a:xfrm>
          <a:prstGeom prst="rect">
            <a:avLst/>
          </a:prstGeom>
          <a:noFill/>
        </p:spPr>
        <p:txBody>
          <a:bodyPr wrap="square" rtlCol="0">
            <a:spAutoFit/>
          </a:bodyPr>
          <a:lstStyle/>
          <a:p>
            <a:r>
              <a:rPr lang="en-US" dirty="0" smtClean="0"/>
              <a:t>The first ship “the Marine Devil” broke down near Newfoundland and had to be towed back to New York.</a:t>
            </a:r>
          </a:p>
          <a:p>
            <a:endParaRPr lang="en-US" dirty="0"/>
          </a:p>
        </p:txBody>
      </p:sp>
      <p:sp>
        <p:nvSpPr>
          <p:cNvPr id="4" name="TextBox 3"/>
          <p:cNvSpPr txBox="1"/>
          <p:nvPr/>
        </p:nvSpPr>
        <p:spPr>
          <a:xfrm>
            <a:off x="685800" y="3810000"/>
            <a:ext cx="3657600" cy="2031325"/>
          </a:xfrm>
          <a:prstGeom prst="rect">
            <a:avLst/>
          </a:prstGeom>
          <a:noFill/>
        </p:spPr>
        <p:txBody>
          <a:bodyPr wrap="square" rtlCol="0">
            <a:spAutoFit/>
          </a:bodyPr>
          <a:lstStyle/>
          <a:p>
            <a:r>
              <a:rPr lang="en-US" dirty="0" smtClean="0"/>
              <a:t>Finally boarded the George Washington, acquired form the Germans as reparations from WW I.  </a:t>
            </a:r>
          </a:p>
          <a:p>
            <a:r>
              <a:rPr lang="en-US" dirty="0"/>
              <a:t> </a:t>
            </a:r>
            <a:endParaRPr lang="en-US" dirty="0" smtClean="0"/>
          </a:p>
          <a:p>
            <a:r>
              <a:rPr lang="en-US" dirty="0" smtClean="0"/>
              <a:t>This same ship had taken the U.S. Olympic team to Germany for the 1936 Olympics.</a:t>
            </a:r>
            <a:endParaRPr lang="en-US" dirty="0"/>
          </a:p>
        </p:txBody>
      </p:sp>
    </p:spTree>
    <p:extLst>
      <p:ext uri="{BB962C8B-B14F-4D97-AF65-F5344CB8AC3E}">
        <p14:creationId xmlns:p14="http://schemas.microsoft.com/office/powerpoint/2010/main" val="1232507531"/>
      </p:ext>
    </p:extLst>
  </p:cSld>
  <p:clrMapOvr>
    <a:masterClrMapping/>
  </p:clrMapOvr>
  <mc:AlternateContent xmlns:mc="http://schemas.openxmlformats.org/markup-compatibility/2006">
    <mc:Choice xmlns:p14="http://schemas.microsoft.com/office/powerpoint/2010/main" Requires="p14">
      <p:transition p14:dur="250" advClick="0" advTm="15000"/>
    </mc:Choice>
    <mc:Fallback>
      <p:transition advClick="0" advTm="15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User\user\Pictures\VMB\Art\Celebration of Life\IMG_3509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76200"/>
            <a:ext cx="8280875" cy="55034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14400" y="5791200"/>
            <a:ext cx="7696200" cy="923330"/>
          </a:xfrm>
          <a:prstGeom prst="rect">
            <a:avLst/>
          </a:prstGeom>
        </p:spPr>
        <p:txBody>
          <a:bodyPr wrap="square">
            <a:spAutoFit/>
          </a:bodyPr>
          <a:lstStyle/>
          <a:p>
            <a:r>
              <a:rPr lang="en-US" dirty="0"/>
              <a:t>In January 1945 the ship docked at Le </a:t>
            </a:r>
            <a:r>
              <a:rPr lang="en-US" dirty="0" err="1"/>
              <a:t>Harvre</a:t>
            </a:r>
            <a:r>
              <a:rPr lang="en-US" dirty="0"/>
              <a:t>, France.  </a:t>
            </a:r>
            <a:endParaRPr lang="en-US" dirty="0" smtClean="0"/>
          </a:p>
          <a:p>
            <a:r>
              <a:rPr lang="en-US" dirty="0" smtClean="0"/>
              <a:t>Art </a:t>
            </a:r>
            <a:r>
              <a:rPr lang="en-US" dirty="0"/>
              <a:t>stayed in St. </a:t>
            </a:r>
            <a:r>
              <a:rPr lang="en-US" dirty="0" err="1"/>
              <a:t>Saens</a:t>
            </a:r>
            <a:r>
              <a:rPr lang="en-US" dirty="0"/>
              <a:t> for a few weeks then moved through Beauvais, Soissons, Nancy, </a:t>
            </a:r>
            <a:r>
              <a:rPr lang="en-US" dirty="0" err="1"/>
              <a:t>Lunnelle</a:t>
            </a:r>
            <a:r>
              <a:rPr lang="en-US" dirty="0"/>
              <a:t> then through the </a:t>
            </a:r>
            <a:r>
              <a:rPr lang="en-US" dirty="0" err="1"/>
              <a:t>Sigfried</a:t>
            </a:r>
            <a:r>
              <a:rPr lang="en-US" dirty="0"/>
              <a:t> Line at </a:t>
            </a:r>
            <a:r>
              <a:rPr lang="en-US" dirty="0" err="1"/>
              <a:t>Zweibruken</a:t>
            </a:r>
            <a:r>
              <a:rPr lang="en-US" dirty="0"/>
              <a:t>.</a:t>
            </a:r>
          </a:p>
        </p:txBody>
      </p:sp>
    </p:spTree>
    <p:extLst>
      <p:ext uri="{BB962C8B-B14F-4D97-AF65-F5344CB8AC3E}">
        <p14:creationId xmlns:p14="http://schemas.microsoft.com/office/powerpoint/2010/main" val="2014789144"/>
      </p:ext>
    </p:extLst>
  </p:cSld>
  <p:clrMapOvr>
    <a:masterClrMapping/>
  </p:clrMapOvr>
  <mc:AlternateContent xmlns:mc="http://schemas.openxmlformats.org/markup-compatibility/2006">
    <mc:Choice xmlns:p14="http://schemas.microsoft.com/office/powerpoint/2010/main" Requires="p14">
      <p:transition p14:dur="250" advClick="0" advTm="14000"/>
    </mc:Choice>
    <mc:Fallback>
      <p:transition advClick="0" advTm="14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05400" y="4038600"/>
            <a:ext cx="3886200" cy="2031325"/>
          </a:xfrm>
          <a:prstGeom prst="rect">
            <a:avLst/>
          </a:prstGeom>
          <a:noFill/>
        </p:spPr>
        <p:txBody>
          <a:bodyPr wrap="square" rtlCol="0">
            <a:spAutoFit/>
          </a:bodyPr>
          <a:lstStyle/>
          <a:p>
            <a:r>
              <a:rPr lang="en-US" dirty="0" smtClean="0"/>
              <a:t>Art was tasked to set up an emergency communications system and shortly thereafter, communications were again operational.</a:t>
            </a:r>
          </a:p>
          <a:p>
            <a:endParaRPr lang="en-US" dirty="0"/>
          </a:p>
          <a:p>
            <a:r>
              <a:rPr lang="en-US" dirty="0" smtClean="0"/>
              <a:t>We believe this is what he was awarded his Bronze Star for.</a:t>
            </a:r>
            <a:endParaRPr lang="en-US" dirty="0"/>
          </a:p>
        </p:txBody>
      </p:sp>
      <p:pic>
        <p:nvPicPr>
          <p:cNvPr id="7171" name="Picture 3" descr="E:\User\user\Pictures\VMB\Art\Celebration of Life\MILITARY\13th postcards 2054 (2) goo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5105" y="304800"/>
            <a:ext cx="3684587" cy="32829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E:\User\user\Pictures\VMB\Art\Celebration of Life\MILITARY\13th postcards 1053 goo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1" y="3276600"/>
            <a:ext cx="4658674" cy="32464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2729" y="838200"/>
            <a:ext cx="4572000" cy="1477328"/>
          </a:xfrm>
          <a:prstGeom prst="rect">
            <a:avLst/>
          </a:prstGeom>
        </p:spPr>
        <p:txBody>
          <a:bodyPr>
            <a:spAutoFit/>
          </a:bodyPr>
          <a:lstStyle/>
          <a:p>
            <a:r>
              <a:rPr lang="en-US" dirty="0"/>
              <a:t>Late March 1945, outside </a:t>
            </a:r>
            <a:r>
              <a:rPr lang="en-US" dirty="0" err="1"/>
              <a:t>Altenkirchen</a:t>
            </a:r>
            <a:r>
              <a:rPr lang="en-US" dirty="0"/>
              <a:t>, the 13</a:t>
            </a:r>
            <a:r>
              <a:rPr lang="en-US" baseline="30000" dirty="0"/>
              <a:t>th</a:t>
            </a:r>
            <a:r>
              <a:rPr lang="en-US" dirty="0"/>
              <a:t> saw it’s first action.  </a:t>
            </a:r>
            <a:endParaRPr lang="en-US" dirty="0" smtClean="0"/>
          </a:p>
          <a:p>
            <a:endParaRPr lang="en-US" dirty="0"/>
          </a:p>
          <a:p>
            <a:r>
              <a:rPr lang="en-US" dirty="0" smtClean="0"/>
              <a:t>One </a:t>
            </a:r>
            <a:r>
              <a:rPr lang="en-US" dirty="0"/>
              <a:t>tank unit was being heavily shelled and Combat Command A lost communications. </a:t>
            </a:r>
          </a:p>
        </p:txBody>
      </p:sp>
    </p:spTree>
    <p:extLst>
      <p:ext uri="{BB962C8B-B14F-4D97-AF65-F5344CB8AC3E}">
        <p14:creationId xmlns:p14="http://schemas.microsoft.com/office/powerpoint/2010/main" val="3481308641"/>
      </p:ext>
    </p:extLst>
  </p:cSld>
  <p:clrMapOvr>
    <a:masterClrMapping/>
  </p:clrMapOvr>
  <mc:AlternateContent xmlns:mc="http://schemas.openxmlformats.org/markup-compatibility/2006">
    <mc:Choice xmlns:p14="http://schemas.microsoft.com/office/powerpoint/2010/main" Requires="p14">
      <p:transition p14:dur="250" advClick="0" advTm="18000"/>
    </mc:Choice>
    <mc:Fallback>
      <p:transition advClick="0" advTm="18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81000"/>
            <a:ext cx="4114800" cy="2585323"/>
          </a:xfrm>
          <a:prstGeom prst="rect">
            <a:avLst/>
          </a:prstGeom>
          <a:noFill/>
        </p:spPr>
        <p:txBody>
          <a:bodyPr wrap="square" rtlCol="0">
            <a:spAutoFit/>
          </a:bodyPr>
          <a:lstStyle/>
          <a:p>
            <a:r>
              <a:rPr lang="en-US" dirty="0" smtClean="0"/>
              <a:t>In Late March/early April 1945 Art’s troop was tasked to protect a group of ranking officers from his division while a German officer met with them.  Several days later the German Army Commander surrendered all his troops except himself.  He was Walter Model who had been one of the top German tank commanders on the Russian front.</a:t>
            </a:r>
            <a:endParaRPr lang="en-US" dirty="0"/>
          </a:p>
        </p:txBody>
      </p:sp>
      <p:sp>
        <p:nvSpPr>
          <p:cNvPr id="3" name="TextBox 2"/>
          <p:cNvSpPr txBox="1"/>
          <p:nvPr/>
        </p:nvSpPr>
        <p:spPr>
          <a:xfrm>
            <a:off x="5436074" y="5177135"/>
            <a:ext cx="3352800" cy="923330"/>
          </a:xfrm>
          <a:prstGeom prst="rect">
            <a:avLst/>
          </a:prstGeom>
          <a:noFill/>
        </p:spPr>
        <p:txBody>
          <a:bodyPr wrap="square" rtlCol="0">
            <a:spAutoFit/>
          </a:bodyPr>
          <a:lstStyle/>
          <a:p>
            <a:r>
              <a:rPr lang="en-US" dirty="0" smtClean="0"/>
              <a:t>On May 5, 1945 orders were to hold their position.  The war was officially over May 8, 1945.</a:t>
            </a:r>
            <a:endParaRPr lang="en-US" dirty="0"/>
          </a:p>
        </p:txBody>
      </p:sp>
      <p:pic>
        <p:nvPicPr>
          <p:cNvPr id="2050" name="Picture 2" descr="https://s-media-cache-ak0.pinimg.com/736x/35/d0/1f/35d01f624483dd6e03579cfc7cbc4951--walter-model-walter-obrie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2406" y="304801"/>
            <a:ext cx="2100137" cy="3352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s-media-cache-ak0.pinimg.com/736x/11/c4/ea/11c4ea7578239048b7ab06a3846b890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200400"/>
            <a:ext cx="2200275" cy="3167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143289"/>
      </p:ext>
    </p:extLst>
  </p:cSld>
  <p:clrMapOvr>
    <a:masterClrMapping/>
  </p:clrMapOvr>
  <mc:AlternateContent xmlns:mc="http://schemas.openxmlformats.org/markup-compatibility/2006">
    <mc:Choice xmlns:p14="http://schemas.microsoft.com/office/powerpoint/2010/main" Requires="p14">
      <p:transition p14:dur="250" advClick="0" advTm="18000"/>
    </mc:Choice>
    <mc:Fallback>
      <p:transition advClick="0" advTm="18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81000"/>
            <a:ext cx="3657600" cy="1477328"/>
          </a:xfrm>
          <a:prstGeom prst="rect">
            <a:avLst/>
          </a:prstGeom>
          <a:noFill/>
        </p:spPr>
        <p:txBody>
          <a:bodyPr wrap="square" rtlCol="0">
            <a:spAutoFit/>
          </a:bodyPr>
          <a:lstStyle/>
          <a:p>
            <a:r>
              <a:rPr lang="en-US" dirty="0" smtClean="0"/>
              <a:t>After a week or two of occupation, Art and his Sergeant drove to Hitler’s Eagle’s Nest.  They climbed the trail and lit a fire in the main room to heat their lunch rations. </a:t>
            </a:r>
            <a:r>
              <a:rPr lang="en-US" dirty="0"/>
              <a:t> </a:t>
            </a:r>
            <a:r>
              <a:rPr lang="en-US" dirty="0" smtClean="0"/>
              <a:t> </a:t>
            </a:r>
            <a:endParaRPr lang="en-US" dirty="0"/>
          </a:p>
        </p:txBody>
      </p:sp>
      <p:pic>
        <p:nvPicPr>
          <p:cNvPr id="1026" name="Picture 2" descr="E:\User\user\Pictures\VMB\Art\Celebration of Life\MILITARY\KSHausUSAK[1] goo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11180"/>
            <a:ext cx="4765864" cy="300196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User\user\Pictures\VMB\Art\Celebration of Life\MILITARY\photo-of-wwii-era-phot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653166"/>
            <a:ext cx="4114800" cy="30524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24400" y="4343400"/>
            <a:ext cx="4038600" cy="1477328"/>
          </a:xfrm>
          <a:prstGeom prst="rect">
            <a:avLst/>
          </a:prstGeom>
          <a:noFill/>
        </p:spPr>
        <p:txBody>
          <a:bodyPr wrap="square" rtlCol="0">
            <a:spAutoFit/>
          </a:bodyPr>
          <a:lstStyle/>
          <a:p>
            <a:r>
              <a:rPr lang="en-US" dirty="0"/>
              <a:t>They also spent hours touring the “track Car Collection” where Hermann Goering tried to hide a priceless collection of looted fine </a:t>
            </a:r>
            <a:r>
              <a:rPr lang="en-US" dirty="0" smtClean="0"/>
              <a:t>art, taken </a:t>
            </a:r>
            <a:r>
              <a:rPr lang="en-US" dirty="0"/>
              <a:t>from occupied countries.</a:t>
            </a:r>
          </a:p>
        </p:txBody>
      </p:sp>
    </p:spTree>
    <p:extLst>
      <p:ext uri="{BB962C8B-B14F-4D97-AF65-F5344CB8AC3E}">
        <p14:creationId xmlns:p14="http://schemas.microsoft.com/office/powerpoint/2010/main" val="1748117283"/>
      </p:ext>
    </p:extLst>
  </p:cSld>
  <p:clrMapOvr>
    <a:masterClrMapping/>
  </p:clrMapOvr>
  <mc:AlternateContent xmlns:mc="http://schemas.openxmlformats.org/markup-compatibility/2006">
    <mc:Choice xmlns:p14="http://schemas.microsoft.com/office/powerpoint/2010/main" Requires="p14">
      <p:transition p14:dur="250" advClick="0" advTm="18000"/>
    </mc:Choice>
    <mc:Fallback>
      <p:transition advClick="0" advTm="18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4648200"/>
            <a:ext cx="5486400" cy="1477328"/>
          </a:xfrm>
          <a:prstGeom prst="rect">
            <a:avLst/>
          </a:prstGeom>
          <a:noFill/>
        </p:spPr>
        <p:txBody>
          <a:bodyPr wrap="square" rtlCol="0">
            <a:spAutoFit/>
          </a:bodyPr>
          <a:lstStyle/>
          <a:p>
            <a:r>
              <a:rPr lang="en-US" dirty="0" smtClean="0"/>
              <a:t>During that same time, Art and his Sergeant happened upon an airplane hidden behind the trees.  It was a German </a:t>
            </a:r>
            <a:r>
              <a:rPr lang="en-US" dirty="0" err="1" smtClean="0"/>
              <a:t>Feilser</a:t>
            </a:r>
            <a:r>
              <a:rPr lang="en-US" dirty="0" smtClean="0"/>
              <a:t> </a:t>
            </a:r>
            <a:r>
              <a:rPr lang="en-US" dirty="0" err="1" smtClean="0"/>
              <a:t>Storch</a:t>
            </a:r>
            <a:r>
              <a:rPr lang="en-US" dirty="0" smtClean="0"/>
              <a:t>.  They hooked it up to the jeep and took it back to camp.  They painted it with the stars and bars and it became their surveillance vehicle.</a:t>
            </a:r>
            <a:endParaRPr lang="en-US" dirty="0"/>
          </a:p>
        </p:txBody>
      </p:sp>
      <p:pic>
        <p:nvPicPr>
          <p:cNvPr id="2050" name="Picture 2" descr="E:\User\user\Pictures\VMB\Art\new photos from Lynne\Fiesler Storch airplane - Art and his Sergeant found one after the fighting, took it back to camp and used it for reconnaissance and fu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04800"/>
            <a:ext cx="5486400" cy="3969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883118"/>
      </p:ext>
    </p:extLst>
  </p:cSld>
  <p:clrMapOvr>
    <a:masterClrMapping/>
  </p:clrMapOvr>
  <mc:AlternateContent xmlns:mc="http://schemas.openxmlformats.org/markup-compatibility/2006">
    <mc:Choice xmlns:p14="http://schemas.microsoft.com/office/powerpoint/2010/main" Requires="p14">
      <p:transition p14:dur="250" advClick="0" advTm="14000"/>
    </mc:Choice>
    <mc:Fallback>
      <p:transition advClick="0" advTm="14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User\user\Pictures\VMB\Art\Celebration of Life\MILITARY\13th postcards 3055 (2) goo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9572" y="2895600"/>
            <a:ext cx="4551363" cy="3684587"/>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E:\User\user\Pictures\VMB\Art\Celebration of Life\MILITARY\13th postcards 40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11943"/>
            <a:ext cx="4057650" cy="3365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66800" y="4648200"/>
            <a:ext cx="2667000" cy="369332"/>
          </a:xfrm>
          <a:prstGeom prst="rect">
            <a:avLst/>
          </a:prstGeom>
          <a:noFill/>
        </p:spPr>
        <p:txBody>
          <a:bodyPr wrap="square" rtlCol="0">
            <a:spAutoFit/>
          </a:bodyPr>
          <a:lstStyle/>
          <a:p>
            <a:r>
              <a:rPr lang="en-US" dirty="0" smtClean="0"/>
              <a:t>“Postcards from the front”</a:t>
            </a:r>
            <a:endParaRPr lang="en-US" dirty="0"/>
          </a:p>
        </p:txBody>
      </p:sp>
    </p:spTree>
    <p:extLst>
      <p:ext uri="{BB962C8B-B14F-4D97-AF65-F5344CB8AC3E}">
        <p14:creationId xmlns:p14="http://schemas.microsoft.com/office/powerpoint/2010/main" val="3435111286"/>
      </p:ext>
    </p:extLst>
  </p:cSld>
  <p:clrMapOvr>
    <a:masterClrMapping/>
  </p:clrMapOvr>
  <mc:AlternateContent xmlns:mc="http://schemas.openxmlformats.org/markup-compatibility/2006">
    <mc:Choice xmlns:p14="http://schemas.microsoft.com/office/powerpoint/2010/main" Requires="p14">
      <p:transition p14:dur="250" advClick="0" advTm="12000"/>
    </mc:Choice>
    <mc:Fallback>
      <p:transition advClick="0" advTm="12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media.npr.org/programs/atc/features/2008/july/empirestate200-6c6312709172dad6ca6f7cb5dd5238a22cc48955-s6-c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227" y="2286000"/>
            <a:ext cx="3429000" cy="42999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799" y="457200"/>
            <a:ext cx="2979925" cy="37903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3139" y="232475"/>
            <a:ext cx="4103175" cy="1754326"/>
          </a:xfrm>
          <a:prstGeom prst="rect">
            <a:avLst/>
          </a:prstGeom>
          <a:noFill/>
        </p:spPr>
        <p:txBody>
          <a:bodyPr wrap="square" rtlCol="0">
            <a:spAutoFit/>
          </a:bodyPr>
          <a:lstStyle/>
          <a:p>
            <a:r>
              <a:rPr lang="en-US" dirty="0" smtClean="0"/>
              <a:t>July 1945 Art Departed </a:t>
            </a:r>
            <a:r>
              <a:rPr lang="en-US" dirty="0" err="1" smtClean="0"/>
              <a:t>LeHavre</a:t>
            </a:r>
            <a:r>
              <a:rPr lang="en-US" dirty="0" smtClean="0"/>
              <a:t> for Camp Cook, CA (Vandenberg AFB now) via Boston.  </a:t>
            </a:r>
          </a:p>
          <a:p>
            <a:r>
              <a:rPr lang="en-US" dirty="0" smtClean="0"/>
              <a:t>He was in New York City on July 28, 1945  – the day that a B-25 bomber flew into the Empire State Building in heavy fog.</a:t>
            </a:r>
            <a:endParaRPr lang="en-US" dirty="0"/>
          </a:p>
        </p:txBody>
      </p:sp>
      <p:sp>
        <p:nvSpPr>
          <p:cNvPr id="3" name="Rectangle 2"/>
          <p:cNvSpPr/>
          <p:nvPr/>
        </p:nvSpPr>
        <p:spPr>
          <a:xfrm>
            <a:off x="4724400" y="5105400"/>
            <a:ext cx="4114800" cy="1200329"/>
          </a:xfrm>
          <a:prstGeom prst="rect">
            <a:avLst/>
          </a:prstGeom>
        </p:spPr>
        <p:txBody>
          <a:bodyPr wrap="square">
            <a:spAutoFit/>
          </a:bodyPr>
          <a:lstStyle/>
          <a:p>
            <a:r>
              <a:rPr lang="en-US" dirty="0"/>
              <a:t>Dorothy met Art at Santa Maria and spent his 30 days leave in the hills above Willits, CA.  No radio, no electricity, no newspaper - a real vacation.</a:t>
            </a:r>
          </a:p>
        </p:txBody>
      </p:sp>
    </p:spTree>
    <p:extLst>
      <p:ext uri="{BB962C8B-B14F-4D97-AF65-F5344CB8AC3E}">
        <p14:creationId xmlns:p14="http://schemas.microsoft.com/office/powerpoint/2010/main" val="2129294875"/>
      </p:ext>
    </p:extLst>
  </p:cSld>
  <p:clrMapOvr>
    <a:masterClrMapping/>
  </p:clrMapOvr>
  <mc:AlternateContent xmlns:mc="http://schemas.openxmlformats.org/markup-compatibility/2006">
    <mc:Choice xmlns:p14="http://schemas.microsoft.com/office/powerpoint/2010/main" Requires="p14">
      <p:transition p14:dur="250" advClick="0" advTm="14000"/>
    </mc:Choice>
    <mc:Fallback>
      <p:transition advClick="0" advTm="14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User\user\Pictures\VMB\Art\Celebration of Life\YOUTH\Arthur E Gaskins Winnie Davis Allwine Hickory Jones 1916-17075 (2) goo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6212493" cy="42748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5093" y="4880832"/>
            <a:ext cx="6172200" cy="646331"/>
          </a:xfrm>
          <a:prstGeom prst="rect">
            <a:avLst/>
          </a:prstGeom>
        </p:spPr>
        <p:txBody>
          <a:bodyPr wrap="square">
            <a:spAutoFit/>
          </a:bodyPr>
          <a:lstStyle/>
          <a:p>
            <a:pPr algn="ctr"/>
            <a:r>
              <a:rPr lang="en-US" dirty="0" smtClean="0"/>
              <a:t>Art’s father Arthur </a:t>
            </a:r>
            <a:r>
              <a:rPr lang="en-US" dirty="0"/>
              <a:t>E Gaskins </a:t>
            </a:r>
            <a:r>
              <a:rPr lang="en-US" dirty="0" smtClean="0"/>
              <a:t>and mother Winnie </a:t>
            </a:r>
            <a:r>
              <a:rPr lang="en-US" dirty="0"/>
              <a:t>Davis </a:t>
            </a:r>
            <a:r>
              <a:rPr lang="en-US" dirty="0" err="1"/>
              <a:t>Allwine</a:t>
            </a:r>
            <a:r>
              <a:rPr lang="en-US" dirty="0"/>
              <a:t> </a:t>
            </a:r>
            <a:r>
              <a:rPr lang="en-US" dirty="0" smtClean="0"/>
              <a:t> and  Hickory Jones (business partner) in 1916</a:t>
            </a:r>
            <a:endParaRPr lang="en-US" dirty="0"/>
          </a:p>
        </p:txBody>
      </p:sp>
      <p:pic>
        <p:nvPicPr>
          <p:cNvPr id="1028" name="Picture 4" descr="E:\User\user\Pictures\VMB\Art\Celebration of Life\YOUTH\Pop age 2061 goo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304800"/>
            <a:ext cx="1905000" cy="56771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934200" y="6096000"/>
            <a:ext cx="1889502" cy="369332"/>
          </a:xfrm>
          <a:prstGeom prst="rect">
            <a:avLst/>
          </a:prstGeom>
        </p:spPr>
        <p:txBody>
          <a:bodyPr wrap="square">
            <a:spAutoFit/>
          </a:bodyPr>
          <a:lstStyle/>
          <a:p>
            <a:pPr algn="ctr"/>
            <a:r>
              <a:rPr lang="en-US" dirty="0" smtClean="0"/>
              <a:t>Art two years old</a:t>
            </a:r>
            <a:endParaRPr lang="en-US" dirty="0"/>
          </a:p>
        </p:txBody>
      </p:sp>
    </p:spTree>
    <p:extLst>
      <p:ext uri="{BB962C8B-B14F-4D97-AF65-F5344CB8AC3E}">
        <p14:creationId xmlns:p14="http://schemas.microsoft.com/office/powerpoint/2010/main" val="535038021"/>
      </p:ext>
    </p:extLst>
  </p:cSld>
  <p:clrMapOvr>
    <a:masterClrMapping/>
  </p:clrMapOvr>
  <mc:AlternateContent xmlns:mc="http://schemas.openxmlformats.org/markup-compatibility/2006">
    <mc:Choice xmlns:p14="http://schemas.microsoft.com/office/powerpoint/2010/main" Requires="p14">
      <p:transition p14:dur="250" advClick="0" advTm="13000"/>
    </mc:Choice>
    <mc:Fallback>
      <p:transition advClick="0" advTm="13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8250" y="4876800"/>
            <a:ext cx="6705600" cy="1754326"/>
          </a:xfrm>
          <a:prstGeom prst="rect">
            <a:avLst/>
          </a:prstGeom>
          <a:noFill/>
        </p:spPr>
        <p:txBody>
          <a:bodyPr wrap="square" rtlCol="0">
            <a:spAutoFit/>
          </a:bodyPr>
          <a:lstStyle/>
          <a:p>
            <a:r>
              <a:rPr lang="en-US" dirty="0" smtClean="0"/>
              <a:t>In October 1945 Art had orders to report to  Command and General Staff College at Ft. </a:t>
            </a:r>
            <a:r>
              <a:rPr lang="en-US" dirty="0" err="1" smtClean="0"/>
              <a:t>Levenworth</a:t>
            </a:r>
            <a:r>
              <a:rPr lang="en-US" dirty="0" smtClean="0"/>
              <a:t>.  After graduation he was sent to St. Hood, TX and assigned to Combat B, 2</a:t>
            </a:r>
            <a:r>
              <a:rPr lang="en-US" baseline="30000" dirty="0" smtClean="0"/>
              <a:t>nd</a:t>
            </a:r>
            <a:r>
              <a:rPr lang="en-US" dirty="0" smtClean="0"/>
              <a:t> Armored Division which he had been in some years earlier.  Three months into a three year assignment he was ordered to the 24</a:t>
            </a:r>
            <a:r>
              <a:rPr lang="en-US" baseline="30000" dirty="0" smtClean="0"/>
              <a:t>th</a:t>
            </a:r>
            <a:r>
              <a:rPr lang="en-US" dirty="0" smtClean="0"/>
              <a:t> Corps in Seoul, Korea in the Army of Occupation.  He arrived in Inchon after 23 days at sea.  </a:t>
            </a:r>
            <a:endParaRPr lang="en-US" dirty="0"/>
          </a:p>
        </p:txBody>
      </p:sp>
      <p:pic>
        <p:nvPicPr>
          <p:cNvPr id="9218" name="Picture 2" descr="E:\User\user\Pictures\VMB\Art\Celebration of Life\MILITARY\Crossing the equator 19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0501" y="360104"/>
            <a:ext cx="6438900" cy="4432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937224"/>
      </p:ext>
    </p:extLst>
  </p:cSld>
  <p:clrMapOvr>
    <a:masterClrMapping/>
  </p:clrMapOvr>
  <mc:AlternateContent xmlns:mc="http://schemas.openxmlformats.org/markup-compatibility/2006">
    <mc:Choice xmlns:p14="http://schemas.microsoft.com/office/powerpoint/2010/main" Requires="p14">
      <p:transition p14:dur="250" advClick="0" advTm="16000"/>
    </mc:Choice>
    <mc:Fallback>
      <p:transition advClick="0" advTm="16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228600"/>
            <a:ext cx="5562600" cy="2585323"/>
          </a:xfrm>
          <a:prstGeom prst="rect">
            <a:avLst/>
          </a:prstGeom>
          <a:noFill/>
        </p:spPr>
        <p:txBody>
          <a:bodyPr wrap="square" rtlCol="0">
            <a:spAutoFit/>
          </a:bodyPr>
          <a:lstStyle/>
          <a:p>
            <a:r>
              <a:rPr lang="en-US" dirty="0" smtClean="0"/>
              <a:t>This was to be Art’s last active duty assignment.  </a:t>
            </a:r>
          </a:p>
          <a:p>
            <a:r>
              <a:rPr lang="en-US" dirty="0" smtClean="0"/>
              <a:t>In late 1946 Dorothy wrote about her father’s failing health- he had an irreversible liver condition and would not be able to continue in his business.  Art flew home and Charlie died in February 1947.  It became apparent that his family needed him more than the Army, so he was relieved from Active Duty and entered the Reserves as a Major.  </a:t>
            </a:r>
          </a:p>
          <a:p>
            <a:endParaRPr lang="en-US" dirty="0"/>
          </a:p>
        </p:txBody>
      </p:sp>
      <p:pic>
        <p:nvPicPr>
          <p:cNvPr id="11266" name="Picture 2" descr="E:\User\user\Pictures\VMB\Art\Celebration of Life\MILITARY\P1000823 goo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8579" y="3090892"/>
            <a:ext cx="5174421" cy="3309908"/>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E:\User\user\Pictures\VMB\Art\Celebration of Life\MILITARY\Army separa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743200"/>
            <a:ext cx="3089275" cy="3919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787567"/>
      </p:ext>
    </p:extLst>
  </p:cSld>
  <p:clrMapOvr>
    <a:masterClrMapping/>
  </p:clrMapOvr>
  <mc:AlternateContent xmlns:mc="http://schemas.openxmlformats.org/markup-compatibility/2006">
    <mc:Choice xmlns:p14="http://schemas.microsoft.com/office/powerpoint/2010/main" Requires="p14">
      <p:transition p14:dur="250" advClick="0" advTm="16000"/>
    </mc:Choice>
    <mc:Fallback>
      <p:transition advClick="0" advTm="16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5627132"/>
            <a:ext cx="5029200" cy="369332"/>
          </a:xfrm>
          <a:prstGeom prst="rect">
            <a:avLst/>
          </a:prstGeom>
          <a:noFill/>
        </p:spPr>
        <p:txBody>
          <a:bodyPr wrap="square" rtlCol="0">
            <a:spAutoFit/>
          </a:bodyPr>
          <a:lstStyle/>
          <a:p>
            <a:r>
              <a:rPr lang="en-US" dirty="0" smtClean="0"/>
              <a:t>Art was discharged as a Major on December 5, 1952 </a:t>
            </a:r>
            <a:endParaRPr lang="en-US" dirty="0"/>
          </a:p>
        </p:txBody>
      </p:sp>
      <p:pic>
        <p:nvPicPr>
          <p:cNvPr id="10242" name="Picture 2" descr="E:\User\user\Pictures\VMB\Art\Celebration of Life\MILITARY\ArtGaskinsMilService10 goo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1454" y="228600"/>
            <a:ext cx="5930900" cy="5282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59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rt at 2 with Grandmother Massingale"/>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5029200" y="457200"/>
            <a:ext cx="3746175" cy="5120640"/>
          </a:xfrm>
          <a:prstGeom prst="rect">
            <a:avLst/>
          </a:prstGeom>
          <a:noFill/>
          <a:ln>
            <a:noFill/>
          </a:ln>
        </p:spPr>
      </p:pic>
      <p:sp>
        <p:nvSpPr>
          <p:cNvPr id="5" name="Rectangle 4"/>
          <p:cNvSpPr/>
          <p:nvPr/>
        </p:nvSpPr>
        <p:spPr>
          <a:xfrm>
            <a:off x="5029980" y="5867400"/>
            <a:ext cx="3780266" cy="369332"/>
          </a:xfrm>
          <a:prstGeom prst="rect">
            <a:avLst/>
          </a:prstGeom>
        </p:spPr>
        <p:txBody>
          <a:bodyPr wrap="none">
            <a:spAutoFit/>
          </a:bodyPr>
          <a:lstStyle/>
          <a:p>
            <a:r>
              <a:rPr lang="en-US" dirty="0" smtClean="0"/>
              <a:t>Art at 2 with Grandmother </a:t>
            </a:r>
            <a:r>
              <a:rPr lang="en-US" dirty="0" err="1" smtClean="0"/>
              <a:t>Massingale</a:t>
            </a:r>
            <a:endParaRPr lang="en-US" dirty="0"/>
          </a:p>
        </p:txBody>
      </p:sp>
      <p:pic>
        <p:nvPicPr>
          <p:cNvPr id="6" name="Picture 3" descr="F:\SanDiskSecureAccess\Bonner Hotel Lufkin Tex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217" y="3069740"/>
            <a:ext cx="3373437" cy="248859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90600" y="5859366"/>
            <a:ext cx="2606611" cy="369332"/>
          </a:xfrm>
          <a:prstGeom prst="rect">
            <a:avLst/>
          </a:prstGeom>
        </p:spPr>
        <p:txBody>
          <a:bodyPr wrap="none">
            <a:spAutoFit/>
          </a:bodyPr>
          <a:lstStyle/>
          <a:p>
            <a:r>
              <a:rPr lang="en-US" dirty="0" smtClean="0"/>
              <a:t>Bonner Hotel Lufkin Texas</a:t>
            </a:r>
            <a:endParaRPr lang="en-US" dirty="0"/>
          </a:p>
        </p:txBody>
      </p:sp>
      <p:sp>
        <p:nvSpPr>
          <p:cNvPr id="8" name="Rectangle 7"/>
          <p:cNvSpPr/>
          <p:nvPr/>
        </p:nvSpPr>
        <p:spPr>
          <a:xfrm>
            <a:off x="304800" y="381000"/>
            <a:ext cx="4572000" cy="2308324"/>
          </a:xfrm>
          <a:prstGeom prst="rect">
            <a:avLst/>
          </a:prstGeom>
        </p:spPr>
        <p:txBody>
          <a:bodyPr>
            <a:spAutoFit/>
          </a:bodyPr>
          <a:lstStyle/>
          <a:p>
            <a:r>
              <a:rPr lang="en-US" dirty="0"/>
              <a:t>Art was born in Lufkin, Texas on August 29, 1918 to Arthur Earl Gaskins and Winnie Davis </a:t>
            </a:r>
            <a:r>
              <a:rPr lang="en-US" dirty="0" err="1"/>
              <a:t>Allwine</a:t>
            </a:r>
            <a:r>
              <a:rPr lang="en-US" dirty="0"/>
              <a:t>. </a:t>
            </a:r>
          </a:p>
          <a:p>
            <a:endParaRPr lang="en-US" dirty="0"/>
          </a:p>
          <a:p>
            <a:r>
              <a:rPr lang="en-US" dirty="0"/>
              <a:t>He soon had a brother Ward, born in 1920 and a sister Frances, born in 1923.  </a:t>
            </a:r>
          </a:p>
          <a:p>
            <a:endParaRPr lang="en-US" dirty="0"/>
          </a:p>
          <a:p>
            <a:r>
              <a:rPr lang="en-US" dirty="0"/>
              <a:t>They lived at the Bonner Hotel</a:t>
            </a:r>
          </a:p>
        </p:txBody>
      </p:sp>
    </p:spTree>
    <p:extLst>
      <p:ext uri="{BB962C8B-B14F-4D97-AF65-F5344CB8AC3E}">
        <p14:creationId xmlns:p14="http://schemas.microsoft.com/office/powerpoint/2010/main" val="2545682510"/>
      </p:ext>
    </p:extLst>
  </p:cSld>
  <p:clrMapOvr>
    <a:masterClrMapping/>
  </p:clrMapOvr>
  <mc:AlternateContent xmlns:mc="http://schemas.openxmlformats.org/markup-compatibility/2006">
    <mc:Choice xmlns:p14="http://schemas.microsoft.com/office/powerpoint/2010/main" Requires="p14">
      <p:transition p14:dur="250" advClick="0" advTm="15000"/>
    </mc:Choice>
    <mc:Fallback>
      <p:transition advClick="0" advTm="1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3758" y="5791200"/>
            <a:ext cx="1030731" cy="369332"/>
          </a:xfrm>
          <a:prstGeom prst="rect">
            <a:avLst/>
          </a:prstGeom>
        </p:spPr>
        <p:txBody>
          <a:bodyPr wrap="none">
            <a:spAutoFit/>
          </a:bodyPr>
          <a:lstStyle/>
          <a:p>
            <a:r>
              <a:rPr lang="en-US" dirty="0" smtClean="0"/>
              <a:t>Art age 4</a:t>
            </a:r>
            <a:endParaRPr lang="en-US" dirty="0"/>
          </a:p>
        </p:txBody>
      </p:sp>
      <p:pic>
        <p:nvPicPr>
          <p:cNvPr id="5" name="Picture 5" descr="E:\User\user\Pictures\VMB\Art\Lufkin HS 1936 goo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1153" y="381000"/>
            <a:ext cx="4147660" cy="24885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57706" y="3994927"/>
            <a:ext cx="4281047" cy="2831544"/>
          </a:xfrm>
          <a:prstGeom prst="rect">
            <a:avLst/>
          </a:prstGeom>
          <a:noFill/>
        </p:spPr>
        <p:txBody>
          <a:bodyPr wrap="square" rtlCol="0">
            <a:spAutoFit/>
          </a:bodyPr>
          <a:lstStyle/>
          <a:p>
            <a:r>
              <a:rPr lang="en-US" dirty="0" smtClean="0"/>
              <a:t>In his free time, Art enjoyed hunting and  fishing in the nearby woods and fields.  </a:t>
            </a:r>
          </a:p>
          <a:p>
            <a:endParaRPr lang="en-US" sz="800" dirty="0"/>
          </a:p>
          <a:p>
            <a:r>
              <a:rPr lang="en-US" dirty="0" smtClean="0"/>
              <a:t>He joined the Boy Scouts at 12, where he learned Morse Code, semaphore and wireless.</a:t>
            </a:r>
          </a:p>
          <a:p>
            <a:endParaRPr lang="en-US" sz="800" dirty="0"/>
          </a:p>
          <a:p>
            <a:r>
              <a:rPr lang="en-US" dirty="0" smtClean="0"/>
              <a:t>After graduating H.S., Art worked that summer at </a:t>
            </a:r>
            <a:r>
              <a:rPr lang="en-US" dirty="0" err="1" smtClean="0"/>
              <a:t>Dairyland</a:t>
            </a:r>
            <a:r>
              <a:rPr lang="en-US" dirty="0" smtClean="0"/>
              <a:t> Ice Cream scooping and delivering the empty cartons for refilling.</a:t>
            </a:r>
            <a:endParaRPr lang="en-US" dirty="0"/>
          </a:p>
        </p:txBody>
      </p:sp>
      <p:sp>
        <p:nvSpPr>
          <p:cNvPr id="7" name="Rectangle 6"/>
          <p:cNvSpPr/>
          <p:nvPr/>
        </p:nvSpPr>
        <p:spPr>
          <a:xfrm>
            <a:off x="4373448" y="2971800"/>
            <a:ext cx="4572000" cy="646331"/>
          </a:xfrm>
          <a:prstGeom prst="rect">
            <a:avLst/>
          </a:prstGeom>
        </p:spPr>
        <p:txBody>
          <a:bodyPr>
            <a:spAutoFit/>
          </a:bodyPr>
          <a:lstStyle/>
          <a:p>
            <a:pPr algn="ctr"/>
            <a:r>
              <a:rPr lang="en-US" dirty="0" smtClean="0"/>
              <a:t>Lufkin High School </a:t>
            </a:r>
          </a:p>
          <a:p>
            <a:pPr algn="ctr"/>
            <a:r>
              <a:rPr lang="en-US" dirty="0" smtClean="0"/>
              <a:t>where Art Graduated in  1936</a:t>
            </a:r>
            <a:endParaRPr lang="en-US" dirty="0"/>
          </a:p>
        </p:txBody>
      </p:sp>
      <p:pic>
        <p:nvPicPr>
          <p:cNvPr id="3074" name="Picture 2" descr="E:\User\user\Pictures\VMB\Art\Celebration of Life\YOUTH\Art age 4 goo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04800"/>
            <a:ext cx="4068648" cy="526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354673"/>
      </p:ext>
    </p:extLst>
  </p:cSld>
  <p:clrMapOvr>
    <a:masterClrMapping/>
  </p:clrMapOvr>
  <mc:AlternateContent xmlns:mc="http://schemas.openxmlformats.org/markup-compatibility/2006">
    <mc:Choice xmlns:p14="http://schemas.microsoft.com/office/powerpoint/2010/main" Requires="p14">
      <p:transition spd="med" p14:dur="700" advClick="0" advTm="16000">
        <p:fade/>
      </p:transition>
    </mc:Choice>
    <mc:Fallback>
      <p:transition spd="med" advClick="0" advTm="16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609600"/>
            <a:ext cx="3391007" cy="517711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81000" y="1066800"/>
            <a:ext cx="4343400" cy="3139321"/>
          </a:xfrm>
          <a:prstGeom prst="rect">
            <a:avLst/>
          </a:prstGeom>
          <a:noFill/>
        </p:spPr>
        <p:txBody>
          <a:bodyPr wrap="square" rtlCol="0">
            <a:spAutoFit/>
          </a:bodyPr>
          <a:lstStyle/>
          <a:p>
            <a:r>
              <a:rPr lang="en-US" dirty="0" smtClean="0"/>
              <a:t>Art’s first job was Custodian of the Church and it paid $3.75 per </a:t>
            </a:r>
            <a:r>
              <a:rPr lang="en-US" b="1" dirty="0" smtClean="0"/>
              <a:t>month.</a:t>
            </a:r>
          </a:p>
          <a:p>
            <a:r>
              <a:rPr lang="en-US" dirty="0"/>
              <a:t> </a:t>
            </a:r>
            <a:endParaRPr lang="en-US" dirty="0" smtClean="0"/>
          </a:p>
          <a:p>
            <a:r>
              <a:rPr lang="en-US" dirty="0" smtClean="0"/>
              <a:t>His first trip out of Texas was in 1933, when the Scout Master took him and two other scouts to the World’s Fair in Chicago.</a:t>
            </a:r>
          </a:p>
          <a:p>
            <a:r>
              <a:rPr lang="en-US" dirty="0"/>
              <a:t> </a:t>
            </a:r>
            <a:endParaRPr lang="en-US" dirty="0" smtClean="0"/>
          </a:p>
          <a:p>
            <a:r>
              <a:rPr lang="en-US" dirty="0" smtClean="0"/>
              <a:t>Art went on to John Tarleton College in </a:t>
            </a:r>
            <a:r>
              <a:rPr lang="en-US" dirty="0" err="1" smtClean="0"/>
              <a:t>Stephensville</a:t>
            </a:r>
            <a:r>
              <a:rPr lang="en-US" dirty="0" smtClean="0"/>
              <a:t>, Texas.  Everyone participated in ROTC and he also worked in the mess hall.  </a:t>
            </a:r>
          </a:p>
          <a:p>
            <a:endParaRPr lang="en-US" dirty="0"/>
          </a:p>
        </p:txBody>
      </p:sp>
    </p:spTree>
    <p:extLst>
      <p:ext uri="{BB962C8B-B14F-4D97-AF65-F5344CB8AC3E}">
        <p14:creationId xmlns:p14="http://schemas.microsoft.com/office/powerpoint/2010/main" val="453936491"/>
      </p:ext>
    </p:extLst>
  </p:cSld>
  <p:clrMapOvr>
    <a:masterClrMapping/>
  </p:clrMapOvr>
  <mc:AlternateContent xmlns:mc="http://schemas.openxmlformats.org/markup-compatibility/2006">
    <mc:Choice xmlns:p14="http://schemas.microsoft.com/office/powerpoint/2010/main" Requires="p14">
      <p:transition p14:dur="250" advClick="0" advTm="16000"/>
    </mc:Choice>
    <mc:Fallback>
      <p:transition advClick="0" advTm="16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219200"/>
            <a:ext cx="4648200" cy="3416320"/>
          </a:xfrm>
          <a:prstGeom prst="rect">
            <a:avLst/>
          </a:prstGeom>
          <a:noFill/>
        </p:spPr>
        <p:txBody>
          <a:bodyPr wrap="square" rtlCol="0">
            <a:spAutoFit/>
          </a:bodyPr>
          <a:lstStyle/>
          <a:p>
            <a:r>
              <a:rPr lang="en-US" dirty="0"/>
              <a:t>Art left after two years as everyone knew the war was </a:t>
            </a:r>
            <a:r>
              <a:rPr lang="en-US" dirty="0" smtClean="0"/>
              <a:t>coming.</a:t>
            </a:r>
            <a:endParaRPr lang="en-US" dirty="0"/>
          </a:p>
          <a:p>
            <a:endParaRPr lang="en-US" dirty="0"/>
          </a:p>
          <a:p>
            <a:r>
              <a:rPr lang="en-US" dirty="0"/>
              <a:t>The family moved to Dallas in 1937.  Art always wanted to fly airplanes and there he had a chance to fly with a friend.</a:t>
            </a:r>
          </a:p>
          <a:p>
            <a:endParaRPr lang="en-US" dirty="0"/>
          </a:p>
          <a:p>
            <a:r>
              <a:rPr lang="en-US" dirty="0"/>
              <a:t>Art </a:t>
            </a:r>
            <a:r>
              <a:rPr lang="en-US" dirty="0" smtClean="0"/>
              <a:t>soon applied </a:t>
            </a:r>
            <a:r>
              <a:rPr lang="en-US" dirty="0"/>
              <a:t>to the Army Air Corps but he failed the eye </a:t>
            </a:r>
            <a:r>
              <a:rPr lang="en-US" dirty="0" smtClean="0"/>
              <a:t>test, as he was color blind.</a:t>
            </a:r>
            <a:endParaRPr lang="en-US" dirty="0"/>
          </a:p>
          <a:p>
            <a:endParaRPr lang="en-US" dirty="0"/>
          </a:p>
          <a:p>
            <a:r>
              <a:rPr lang="en-US" dirty="0"/>
              <a:t>He did construction </a:t>
            </a:r>
            <a:r>
              <a:rPr lang="en-US" dirty="0" smtClean="0"/>
              <a:t>bookkeeping work </a:t>
            </a:r>
            <a:r>
              <a:rPr lang="en-US" dirty="0"/>
              <a:t>with his father until </a:t>
            </a:r>
            <a:r>
              <a:rPr lang="en-US" dirty="0" smtClean="0"/>
              <a:t>1941.</a:t>
            </a:r>
            <a:endParaRPr lang="en-US" dirty="0"/>
          </a:p>
        </p:txBody>
      </p:sp>
      <p:pic>
        <p:nvPicPr>
          <p:cNvPr id="4098" name="Picture 2" descr="https://upload.wikimedia.org/wikipedia/commons/thumb/1/1f/US_Army_Air_Corps_Hap_Arnold_Wings.svg/200px-US_Army_Air_Corps_Hap_Arnold_Wing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8453" y="682625"/>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200400"/>
            <a:ext cx="2562225" cy="2571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357353"/>
      </p:ext>
    </p:extLst>
  </p:cSld>
  <p:clrMapOvr>
    <a:masterClrMapping/>
  </p:clrMapOvr>
  <mc:AlternateContent xmlns:mc="http://schemas.openxmlformats.org/markup-compatibility/2006">
    <mc:Choice xmlns:p14="http://schemas.microsoft.com/office/powerpoint/2010/main" Requires="p14">
      <p:transition p14:dur="250" advClick="0" advTm="18000"/>
    </mc:Choice>
    <mc:Fallback>
      <p:transition advClick="0" advTm="18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67000" y="1813302"/>
            <a:ext cx="3657600" cy="2862322"/>
          </a:xfrm>
          <a:prstGeom prst="rect">
            <a:avLst/>
          </a:prstGeom>
          <a:noFill/>
        </p:spPr>
        <p:txBody>
          <a:bodyPr wrap="square" rtlCol="0">
            <a:spAutoFit/>
          </a:bodyPr>
          <a:lstStyle/>
          <a:p>
            <a:pPr algn="ctr"/>
            <a:r>
              <a:rPr lang="en-US" sz="6000" dirty="0" smtClean="0">
                <a:latin typeface="Arial Black" panose="020B0A04020102020204" pitchFamily="34" charset="0"/>
              </a:rPr>
              <a:t>Art’s Military Years</a:t>
            </a:r>
            <a:endParaRPr lang="en-US" sz="6000" dirty="0">
              <a:latin typeface="Arial Black" panose="020B0A04020102020204" pitchFamily="34" charset="0"/>
            </a:endParaRPr>
          </a:p>
        </p:txBody>
      </p:sp>
      <p:pic>
        <p:nvPicPr>
          <p:cNvPr id="4" name="TheArmySong2013_BandAndChorus.mp3">
            <a:hlinkClick r:id="" action="ppaction://media"/>
          </p:cNvPr>
          <p:cNvPicPr>
            <a:picLocks noChangeAspect="1"/>
          </p:cNvPicPr>
          <p:nvPr>
            <a:audioFile r:link="rId1"/>
            <p:extLst>
              <p:ext uri="{DAA4B4D4-6D71-4841-9C94-3DE7FCFB9230}">
                <p14:media xmlns:p14="http://schemas.microsoft.com/office/powerpoint/2010/main" r:embed="rId2">
                  <p14:trim end="1249.9354"/>
                  <p14:fade in="250" out="250"/>
                </p14:media>
              </p:ext>
            </p:extLst>
          </p:nvPr>
        </p:nvPicPr>
        <p:blipFill>
          <a:blip r:embed="rId4"/>
          <a:stretch>
            <a:fillRect/>
          </a:stretch>
        </p:blipFill>
        <p:spPr>
          <a:xfrm>
            <a:off x="8534400" y="6096000"/>
            <a:ext cx="609600" cy="609600"/>
          </a:xfrm>
          <a:prstGeom prst="rect">
            <a:avLst/>
          </a:prstGeom>
        </p:spPr>
      </p:pic>
    </p:spTree>
    <p:extLst>
      <p:ext uri="{BB962C8B-B14F-4D97-AF65-F5344CB8AC3E}">
        <p14:creationId xmlns:p14="http://schemas.microsoft.com/office/powerpoint/2010/main" val="2131317439"/>
      </p:ext>
    </p:extLst>
  </p:cSld>
  <p:clrMapOvr>
    <a:masterClrMapping/>
  </p:clrMapOvr>
  <mc:AlternateContent xmlns:mc="http://schemas.openxmlformats.org/markup-compatibility/2006" xmlns:p14="http://schemas.microsoft.com/office/powerpoint/2010/main">
    <mc:Choice Requires="p14">
      <p:transition p14:dur="250" advClick="0" advTm="9000"/>
    </mc:Choice>
    <mc:Fallback xmlns="">
      <p:transition advClick="0"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22"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52400"/>
            <a:ext cx="4495800" cy="2031325"/>
          </a:xfrm>
          <a:prstGeom prst="rect">
            <a:avLst/>
          </a:prstGeom>
          <a:noFill/>
        </p:spPr>
        <p:txBody>
          <a:bodyPr wrap="square" rtlCol="0">
            <a:spAutoFit/>
          </a:bodyPr>
          <a:lstStyle/>
          <a:p>
            <a:r>
              <a:rPr lang="en-US" dirty="0" smtClean="0"/>
              <a:t>March 21, 1941 Art enlisted in the Army from Dallas Texas.  He was immediately sent to Ft. Sill, OK, and then was assigned to Ft. Knox, KY for armored training.  He made Corporal because of his ROTC training, then was sent to Ft. Benning, GA where he trained to be a tank driver.</a:t>
            </a:r>
            <a:endParaRPr lang="en-US" dirty="0"/>
          </a:p>
        </p:txBody>
      </p:sp>
      <p:pic>
        <p:nvPicPr>
          <p:cNvPr id="1026" name="Picture 2" descr="E:\User\user\Pictures\VMB\Art\Gaskins Enroute 194142 good.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5486400" y="779060"/>
            <a:ext cx="3400425" cy="519028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E:\User\user\Pictures\VMB\Art\Celebration of Life\MILITARY\ArtGaskinsMilService3 goo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691918"/>
            <a:ext cx="4532384" cy="3277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063769"/>
      </p:ext>
    </p:extLst>
  </p:cSld>
  <p:clrMapOvr>
    <a:masterClrMapping/>
  </p:clrMapOvr>
  <mc:AlternateContent xmlns:mc="http://schemas.openxmlformats.org/markup-compatibility/2006">
    <mc:Choice xmlns:p14="http://schemas.microsoft.com/office/powerpoint/2010/main" Requires="p14">
      <p:transition p14:dur="250" advClick="0" advTm="14000"/>
    </mc:Choice>
    <mc:Fallback>
      <p:transition advClick="0" advTm="14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2128</TotalTime>
  <Words>1360</Words>
  <Application>Microsoft Office PowerPoint</Application>
  <PresentationFormat>On-screen Show (4:3)</PresentationFormat>
  <Paragraphs>121</Paragraphs>
  <Slides>32</Slides>
  <Notes>0</Notes>
  <HiddenSlides>0</HiddenSlides>
  <MMClips>3</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Celebration of a Life Well-Lived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Celebration of a Life Well-Lived</dc:title>
  <dc:creator>user</dc:creator>
  <cp:lastModifiedBy>user</cp:lastModifiedBy>
  <cp:revision>83</cp:revision>
  <cp:lastPrinted>2018-08-05T20:27:10Z</cp:lastPrinted>
  <dcterms:created xsi:type="dcterms:W3CDTF">2018-07-24T23:45:32Z</dcterms:created>
  <dcterms:modified xsi:type="dcterms:W3CDTF">2018-08-25T00:14:18Z</dcterms:modified>
</cp:coreProperties>
</file>